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82"/>
  </p:notesMasterIdLst>
  <p:handoutMasterIdLst>
    <p:handoutMasterId r:id="rId83"/>
  </p:handoutMasterIdLst>
  <p:sldIdLst>
    <p:sldId id="313" r:id="rId2"/>
    <p:sldId id="731" r:id="rId3"/>
    <p:sldId id="732" r:id="rId4"/>
    <p:sldId id="730" r:id="rId5"/>
    <p:sldId id="729" r:id="rId6"/>
    <p:sldId id="728" r:id="rId7"/>
    <p:sldId id="653" r:id="rId8"/>
    <p:sldId id="622" r:id="rId9"/>
    <p:sldId id="721" r:id="rId10"/>
    <p:sldId id="722" r:id="rId11"/>
    <p:sldId id="579" r:id="rId12"/>
    <p:sldId id="430" r:id="rId13"/>
    <p:sldId id="601" r:id="rId14"/>
    <p:sldId id="625" r:id="rId15"/>
    <p:sldId id="717" r:id="rId16"/>
    <p:sldId id="635" r:id="rId17"/>
    <p:sldId id="657" r:id="rId18"/>
    <p:sldId id="658" r:id="rId19"/>
    <p:sldId id="659" r:id="rId20"/>
    <p:sldId id="660" r:id="rId21"/>
    <p:sldId id="661" r:id="rId22"/>
    <p:sldId id="662" r:id="rId23"/>
    <p:sldId id="663" r:id="rId24"/>
    <p:sldId id="664" r:id="rId25"/>
    <p:sldId id="665" r:id="rId26"/>
    <p:sldId id="666" r:id="rId27"/>
    <p:sldId id="667" r:id="rId28"/>
    <p:sldId id="668" r:id="rId29"/>
    <p:sldId id="669" r:id="rId30"/>
    <p:sldId id="670" r:id="rId31"/>
    <p:sldId id="674" r:id="rId32"/>
    <p:sldId id="676" r:id="rId33"/>
    <p:sldId id="654" r:id="rId34"/>
    <p:sldId id="677" r:id="rId35"/>
    <p:sldId id="441" r:id="rId36"/>
    <p:sldId id="655" r:id="rId37"/>
    <p:sldId id="656" r:id="rId38"/>
    <p:sldId id="503" r:id="rId39"/>
    <p:sldId id="505" r:id="rId40"/>
    <p:sldId id="507" r:id="rId41"/>
    <p:sldId id="508" r:id="rId42"/>
    <p:sldId id="509" r:id="rId43"/>
    <p:sldId id="510" r:id="rId44"/>
    <p:sldId id="511" r:id="rId45"/>
    <p:sldId id="512" r:id="rId46"/>
    <p:sldId id="513" r:id="rId47"/>
    <p:sldId id="514" r:id="rId48"/>
    <p:sldId id="515" r:id="rId49"/>
    <p:sldId id="516" r:id="rId50"/>
    <p:sldId id="678" r:id="rId51"/>
    <p:sldId id="679" r:id="rId52"/>
    <p:sldId id="680" r:id="rId53"/>
    <p:sldId id="681" r:id="rId54"/>
    <p:sldId id="683" r:id="rId55"/>
    <p:sldId id="718" r:id="rId56"/>
    <p:sldId id="641" r:id="rId57"/>
    <p:sldId id="707" r:id="rId58"/>
    <p:sldId id="697" r:id="rId59"/>
    <p:sldId id="643" r:id="rId60"/>
    <p:sldId id="534" r:id="rId61"/>
    <p:sldId id="644" r:id="rId62"/>
    <p:sldId id="708" r:id="rId63"/>
    <p:sldId id="709" r:id="rId64"/>
    <p:sldId id="711" r:id="rId65"/>
    <p:sldId id="713" r:id="rId66"/>
    <p:sldId id="590" r:id="rId67"/>
    <p:sldId id="598" r:id="rId68"/>
    <p:sldId id="585" r:id="rId69"/>
    <p:sldId id="716" r:id="rId70"/>
    <p:sldId id="715" r:id="rId71"/>
    <p:sldId id="719" r:id="rId72"/>
    <p:sldId id="714" r:id="rId73"/>
    <p:sldId id="467" r:id="rId74"/>
    <p:sldId id="468" r:id="rId75"/>
    <p:sldId id="470" r:id="rId76"/>
    <p:sldId id="488" r:id="rId77"/>
    <p:sldId id="490" r:id="rId78"/>
    <p:sldId id="491" r:id="rId79"/>
    <p:sldId id="723" r:id="rId80"/>
    <p:sldId id="720" r:id="rId8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3855" autoAdjust="0"/>
  </p:normalViewPr>
  <p:slideViewPr>
    <p:cSldViewPr snapToGrid="0" snapToObjects="1">
      <p:cViewPr varScale="1">
        <p:scale>
          <a:sx n="72" d="100"/>
          <a:sy n="72" d="100"/>
        </p:scale>
        <p:origin x="104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AB055D2B-2D19-004B-B241-8F473C3E621A}" type="presOf" srcId="{307991DC-AD68-C848-AAFF-4D2BAED95004}" destId="{DB293047-E683-2F4F-8261-30F205FB1F93}" srcOrd="1" destOrd="0" presId="urn:microsoft.com/office/officeart/2005/8/layout/process1"/>
    <dgm:cxn modelId="{731EDB86-A21C-604F-AFCE-F7EE4BBAE517}" type="presOf" srcId="{C17F919B-59BA-DE44-8158-D4F1AED0294E}" destId="{D5EC7563-4BB7-954E-8865-9D8FF834D0A9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F882E59A-550C-014F-9C2C-44E578B007F0}" type="presOf" srcId="{6C2BB520-D2EE-6E49-B449-E1B9FAE06EE3}" destId="{0E292332-1FDE-8643-B7D3-466C6BF33250}" srcOrd="0" destOrd="0" presId="urn:microsoft.com/office/officeart/2005/8/layout/process1"/>
    <dgm:cxn modelId="{BD3CDFAC-CB1D-604A-A365-FC0189E91E00}" type="presOf" srcId="{5E35B8EB-5265-A142-8222-2B171A45A127}" destId="{7656439E-56E0-2746-8A0E-0FF898CA2C41}" srcOrd="0" destOrd="0" presId="urn:microsoft.com/office/officeart/2005/8/layout/process1"/>
    <dgm:cxn modelId="{2815D3BA-1BD7-5F48-8EE1-A4409DC81E6B}" type="presOf" srcId="{0776666A-ADD7-744A-8DB9-1278FEE2B2D9}" destId="{E134096F-7640-F041-B118-73CB971B694C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4F8325D0-C1F5-164E-939E-D0BE5C26D4A5}" type="presOf" srcId="{307991DC-AD68-C848-AAFF-4D2BAED95004}" destId="{2267A58D-0724-A742-9065-67DB9D31AE9E}" srcOrd="0" destOrd="0" presId="urn:microsoft.com/office/officeart/2005/8/layout/process1"/>
    <dgm:cxn modelId="{FE78ABD0-17C1-9845-8886-506B0C6E4DE5}" type="presOf" srcId="{6ACDC245-922D-954F-A81F-0176A7DEFB1B}" destId="{DBADFAD2-02E8-7E4F-B903-1171E6D13FFE}" srcOrd="0" destOrd="0" presId="urn:microsoft.com/office/officeart/2005/8/layout/process1"/>
    <dgm:cxn modelId="{EAAF76F0-E4AE-E649-AF45-5E7D8F2F4A9A}" type="presOf" srcId="{6C2BB520-D2EE-6E49-B449-E1B9FAE06EE3}" destId="{27AC6237-CA41-764D-AC96-A89421103142}" srcOrd="1" destOrd="0" presId="urn:microsoft.com/office/officeart/2005/8/layout/process1"/>
    <dgm:cxn modelId="{6795173E-BEC3-694F-A443-37BA48C52F7C}" type="presParOf" srcId="{E134096F-7640-F041-B118-73CB971B694C}" destId="{D5EC7563-4BB7-954E-8865-9D8FF834D0A9}" srcOrd="0" destOrd="0" presId="urn:microsoft.com/office/officeart/2005/8/layout/process1"/>
    <dgm:cxn modelId="{CA282B32-D869-C240-A14F-D48FDBF98749}" type="presParOf" srcId="{E134096F-7640-F041-B118-73CB971B694C}" destId="{0E292332-1FDE-8643-B7D3-466C6BF33250}" srcOrd="1" destOrd="0" presId="urn:microsoft.com/office/officeart/2005/8/layout/process1"/>
    <dgm:cxn modelId="{CD1DC30C-492F-4040-93BB-9920DF05274B}" type="presParOf" srcId="{0E292332-1FDE-8643-B7D3-466C6BF33250}" destId="{27AC6237-CA41-764D-AC96-A89421103142}" srcOrd="0" destOrd="0" presId="urn:microsoft.com/office/officeart/2005/8/layout/process1"/>
    <dgm:cxn modelId="{BFEF5C67-A01F-334B-80A1-3C08D76A5F82}" type="presParOf" srcId="{E134096F-7640-F041-B118-73CB971B694C}" destId="{DBADFAD2-02E8-7E4F-B903-1171E6D13FFE}" srcOrd="2" destOrd="0" presId="urn:microsoft.com/office/officeart/2005/8/layout/process1"/>
    <dgm:cxn modelId="{F522D210-2BC5-2643-B17D-562EB7CCFE57}" type="presParOf" srcId="{E134096F-7640-F041-B118-73CB971B694C}" destId="{2267A58D-0724-A742-9065-67DB9D31AE9E}" srcOrd="3" destOrd="0" presId="urn:microsoft.com/office/officeart/2005/8/layout/process1"/>
    <dgm:cxn modelId="{69EF4E36-F808-284F-9302-4B3C588BC7D5}" type="presParOf" srcId="{2267A58D-0724-A742-9065-67DB9D31AE9E}" destId="{DB293047-E683-2F4F-8261-30F205FB1F93}" srcOrd="0" destOrd="0" presId="urn:microsoft.com/office/officeart/2005/8/layout/process1"/>
    <dgm:cxn modelId="{168EACEA-37B0-E64F-8124-1EAE23E398D9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7AA0317C-F460-6547-AA43-B9613C089DBF}" type="presOf" srcId="{307991DC-AD68-C848-AAFF-4D2BAED95004}" destId="{2267A58D-0724-A742-9065-67DB9D31AE9E}" srcOrd="0" destOrd="0" presId="urn:microsoft.com/office/officeart/2005/8/layout/process1"/>
    <dgm:cxn modelId="{EACDA889-4BF3-D440-BAF3-F1366DB521CC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F9C5E9A4-4236-E049-8E8E-B928B609F473}" type="presOf" srcId="{5E35B8EB-5265-A142-8222-2B171A45A127}" destId="{7656439E-56E0-2746-8A0E-0FF898CA2C41}" srcOrd="0" destOrd="0" presId="urn:microsoft.com/office/officeart/2005/8/layout/process1"/>
    <dgm:cxn modelId="{DE2084BC-126D-BE4D-8E17-70D9F4733CC2}" type="presOf" srcId="{C17F919B-59BA-DE44-8158-D4F1AED0294E}" destId="{D5EC7563-4BB7-954E-8865-9D8FF834D0A9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211FF4CC-C1BD-9745-AFB5-2529689DF78D}" type="presOf" srcId="{6C2BB520-D2EE-6E49-B449-E1B9FAE06EE3}" destId="{0E292332-1FDE-8643-B7D3-466C6BF33250}" srcOrd="0" destOrd="0" presId="urn:microsoft.com/office/officeart/2005/8/layout/process1"/>
    <dgm:cxn modelId="{FE80AFCD-2997-F74B-8D3D-90AB1865777A}" type="presOf" srcId="{6C2BB520-D2EE-6E49-B449-E1B9FAE06EE3}" destId="{27AC6237-CA41-764D-AC96-A89421103142}" srcOrd="1" destOrd="0" presId="urn:microsoft.com/office/officeart/2005/8/layout/process1"/>
    <dgm:cxn modelId="{632870EF-553F-DC4E-9E6B-49EF61338177}" type="presOf" srcId="{0776666A-ADD7-744A-8DB9-1278FEE2B2D9}" destId="{E134096F-7640-F041-B118-73CB971B694C}" srcOrd="0" destOrd="0" presId="urn:microsoft.com/office/officeart/2005/8/layout/process1"/>
    <dgm:cxn modelId="{CA1ED1F1-1274-2B4E-9C1E-4693DD17DB14}" type="presOf" srcId="{307991DC-AD68-C848-AAFF-4D2BAED95004}" destId="{DB293047-E683-2F4F-8261-30F205FB1F93}" srcOrd="1" destOrd="0" presId="urn:microsoft.com/office/officeart/2005/8/layout/process1"/>
    <dgm:cxn modelId="{220DB57B-613C-6345-9144-CCBDD9CD5387}" type="presParOf" srcId="{E134096F-7640-F041-B118-73CB971B694C}" destId="{D5EC7563-4BB7-954E-8865-9D8FF834D0A9}" srcOrd="0" destOrd="0" presId="urn:microsoft.com/office/officeart/2005/8/layout/process1"/>
    <dgm:cxn modelId="{620E67B3-E654-934B-A660-9022D1E7325D}" type="presParOf" srcId="{E134096F-7640-F041-B118-73CB971B694C}" destId="{0E292332-1FDE-8643-B7D3-466C6BF33250}" srcOrd="1" destOrd="0" presId="urn:microsoft.com/office/officeart/2005/8/layout/process1"/>
    <dgm:cxn modelId="{2231DF22-E3C4-464F-999D-207778E5284D}" type="presParOf" srcId="{0E292332-1FDE-8643-B7D3-466C6BF33250}" destId="{27AC6237-CA41-764D-AC96-A89421103142}" srcOrd="0" destOrd="0" presId="urn:microsoft.com/office/officeart/2005/8/layout/process1"/>
    <dgm:cxn modelId="{DA65F7C3-2B39-3C4D-BC58-A25D33C71F5D}" type="presParOf" srcId="{E134096F-7640-F041-B118-73CB971B694C}" destId="{DBADFAD2-02E8-7E4F-B903-1171E6D13FFE}" srcOrd="2" destOrd="0" presId="urn:microsoft.com/office/officeart/2005/8/layout/process1"/>
    <dgm:cxn modelId="{138B29BD-EAA9-9D45-B660-E2FACAE5B5C4}" type="presParOf" srcId="{E134096F-7640-F041-B118-73CB971B694C}" destId="{2267A58D-0724-A742-9065-67DB9D31AE9E}" srcOrd="3" destOrd="0" presId="urn:microsoft.com/office/officeart/2005/8/layout/process1"/>
    <dgm:cxn modelId="{0D78A9DE-6E5F-354C-95A8-D68C65C6073A}" type="presParOf" srcId="{2267A58D-0724-A742-9065-67DB9D31AE9E}" destId="{DB293047-E683-2F4F-8261-30F205FB1F93}" srcOrd="0" destOrd="0" presId="urn:microsoft.com/office/officeart/2005/8/layout/process1"/>
    <dgm:cxn modelId="{94F51758-5E95-8C4A-B579-77BE8FE72C1B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74F0E03C-6363-954D-91A6-964F93C59F00}" type="presOf" srcId="{6ACDC245-922D-954F-A81F-0176A7DEFB1B}" destId="{DBADFAD2-02E8-7E4F-B903-1171E6D13FFE}" srcOrd="0" destOrd="0" presId="urn:microsoft.com/office/officeart/2005/8/layout/process1"/>
    <dgm:cxn modelId="{11FAAE46-7110-C646-8C13-F287BA297991}" type="presOf" srcId="{307991DC-AD68-C848-AAFF-4D2BAED95004}" destId="{DB293047-E683-2F4F-8261-30F205FB1F93}" srcOrd="1" destOrd="0" presId="urn:microsoft.com/office/officeart/2005/8/layout/process1"/>
    <dgm:cxn modelId="{7AED0F48-19CE-3C4C-997B-DD06AE3A43A4}" type="presOf" srcId="{6C2BB520-D2EE-6E49-B449-E1B9FAE06EE3}" destId="{27AC6237-CA41-764D-AC96-A89421103142}" srcOrd="1" destOrd="0" presId="urn:microsoft.com/office/officeart/2005/8/layout/process1"/>
    <dgm:cxn modelId="{522E4C4A-BC5F-5945-BB6E-1A42B876331B}" type="presOf" srcId="{C17F919B-59BA-DE44-8158-D4F1AED0294E}" destId="{D5EC7563-4BB7-954E-8865-9D8FF834D0A9}" srcOrd="0" destOrd="0" presId="urn:microsoft.com/office/officeart/2005/8/layout/process1"/>
    <dgm:cxn modelId="{C44E5553-0302-224F-A59E-A98AE6C68B18}" type="presOf" srcId="{6C2BB520-D2EE-6E49-B449-E1B9FAE06EE3}" destId="{0E292332-1FDE-8643-B7D3-466C6BF33250}" srcOrd="0" destOrd="0" presId="urn:microsoft.com/office/officeart/2005/8/layout/process1"/>
    <dgm:cxn modelId="{11B59D7D-21C2-D14E-A06A-93F69F03806E}" type="presOf" srcId="{0776666A-ADD7-744A-8DB9-1278FEE2B2D9}" destId="{E134096F-7640-F041-B118-73CB971B694C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1EA38FCE-4F04-DE4A-8C45-5859922CB03C}" type="presOf" srcId="{307991DC-AD68-C848-AAFF-4D2BAED95004}" destId="{2267A58D-0724-A742-9065-67DB9D31AE9E}" srcOrd="0" destOrd="0" presId="urn:microsoft.com/office/officeart/2005/8/layout/process1"/>
    <dgm:cxn modelId="{B53801D6-EF6C-9846-AB36-285F2D736819}" type="presOf" srcId="{5E35B8EB-5265-A142-8222-2B171A45A127}" destId="{7656439E-56E0-2746-8A0E-0FF898CA2C41}" srcOrd="0" destOrd="0" presId="urn:microsoft.com/office/officeart/2005/8/layout/process1"/>
    <dgm:cxn modelId="{596E8977-D50B-D347-AF6B-0BBF0C635BDF}" type="presParOf" srcId="{E134096F-7640-F041-B118-73CB971B694C}" destId="{D5EC7563-4BB7-954E-8865-9D8FF834D0A9}" srcOrd="0" destOrd="0" presId="urn:microsoft.com/office/officeart/2005/8/layout/process1"/>
    <dgm:cxn modelId="{BB596C5C-883B-6547-92E4-0D3A1EC55ECF}" type="presParOf" srcId="{E134096F-7640-F041-B118-73CB971B694C}" destId="{0E292332-1FDE-8643-B7D3-466C6BF33250}" srcOrd="1" destOrd="0" presId="urn:microsoft.com/office/officeart/2005/8/layout/process1"/>
    <dgm:cxn modelId="{F4F61B00-ABBA-254E-8038-2DD2917584D7}" type="presParOf" srcId="{0E292332-1FDE-8643-B7D3-466C6BF33250}" destId="{27AC6237-CA41-764D-AC96-A89421103142}" srcOrd="0" destOrd="0" presId="urn:microsoft.com/office/officeart/2005/8/layout/process1"/>
    <dgm:cxn modelId="{10F2CC8C-CF1D-5544-BB35-58051BC0D607}" type="presParOf" srcId="{E134096F-7640-F041-B118-73CB971B694C}" destId="{DBADFAD2-02E8-7E4F-B903-1171E6D13FFE}" srcOrd="2" destOrd="0" presId="urn:microsoft.com/office/officeart/2005/8/layout/process1"/>
    <dgm:cxn modelId="{C0064A64-7BBC-BF48-93A1-C7B487243200}" type="presParOf" srcId="{E134096F-7640-F041-B118-73CB971B694C}" destId="{2267A58D-0724-A742-9065-67DB9D31AE9E}" srcOrd="3" destOrd="0" presId="urn:microsoft.com/office/officeart/2005/8/layout/process1"/>
    <dgm:cxn modelId="{571E5E3D-009C-C94F-847D-C844F4C7F7C5}" type="presParOf" srcId="{2267A58D-0724-A742-9065-67DB9D31AE9E}" destId="{DB293047-E683-2F4F-8261-30F205FB1F93}" srcOrd="0" destOrd="0" presId="urn:microsoft.com/office/officeart/2005/8/layout/process1"/>
    <dgm:cxn modelId="{DA1D1B23-35BC-AF4A-9F9E-821DB6890A8F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3722EF3C-7A4A-C84E-A446-CF4DDFFA7A15}" type="presOf" srcId="{5E35B8EB-5265-A142-8222-2B171A45A127}" destId="{7656439E-56E0-2746-8A0E-0FF898CA2C41}" srcOrd="0" destOrd="0" presId="urn:microsoft.com/office/officeart/2005/8/layout/process1"/>
    <dgm:cxn modelId="{FD55C45F-81DB-9C4C-933E-DC665565A327}" type="presOf" srcId="{307991DC-AD68-C848-AAFF-4D2BAED95004}" destId="{2267A58D-0724-A742-9065-67DB9D31AE9E}" srcOrd="0" destOrd="0" presId="urn:microsoft.com/office/officeart/2005/8/layout/process1"/>
    <dgm:cxn modelId="{4989AC4B-0402-0F48-BAC8-3A3DF70AFDCB}" type="presOf" srcId="{6ACDC245-922D-954F-A81F-0176A7DEFB1B}" destId="{DBADFAD2-02E8-7E4F-B903-1171E6D13FFE}" srcOrd="0" destOrd="0" presId="urn:microsoft.com/office/officeart/2005/8/layout/process1"/>
    <dgm:cxn modelId="{B810FB7D-C4A2-774F-B1A0-A241A09549BF}" type="presOf" srcId="{C17F919B-59BA-DE44-8158-D4F1AED0294E}" destId="{D5EC7563-4BB7-954E-8865-9D8FF834D0A9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0670B7C4-3CB0-A04F-9208-9A4219D33954}" type="presOf" srcId="{6C2BB520-D2EE-6E49-B449-E1B9FAE06EE3}" destId="{0E292332-1FDE-8643-B7D3-466C6BF33250}" srcOrd="0" destOrd="0" presId="urn:microsoft.com/office/officeart/2005/8/layout/process1"/>
    <dgm:cxn modelId="{5184A7D6-88FF-D846-8F93-BDAEA4B3BC47}" type="presOf" srcId="{0776666A-ADD7-744A-8DB9-1278FEE2B2D9}" destId="{E134096F-7640-F041-B118-73CB971B694C}" srcOrd="0" destOrd="0" presId="urn:microsoft.com/office/officeart/2005/8/layout/process1"/>
    <dgm:cxn modelId="{920CD7E1-80E6-4D4F-85B3-C590F73F43FE}" type="presOf" srcId="{6C2BB520-D2EE-6E49-B449-E1B9FAE06EE3}" destId="{27AC6237-CA41-764D-AC96-A89421103142}" srcOrd="1" destOrd="0" presId="urn:microsoft.com/office/officeart/2005/8/layout/process1"/>
    <dgm:cxn modelId="{C82C94E2-820F-4645-8086-F7B43792541F}" type="presOf" srcId="{307991DC-AD68-C848-AAFF-4D2BAED95004}" destId="{DB293047-E683-2F4F-8261-30F205FB1F93}" srcOrd="1" destOrd="0" presId="urn:microsoft.com/office/officeart/2005/8/layout/process1"/>
    <dgm:cxn modelId="{3488D63F-A959-D84D-9B69-68684BA0FB90}" type="presParOf" srcId="{E134096F-7640-F041-B118-73CB971B694C}" destId="{D5EC7563-4BB7-954E-8865-9D8FF834D0A9}" srcOrd="0" destOrd="0" presId="urn:microsoft.com/office/officeart/2005/8/layout/process1"/>
    <dgm:cxn modelId="{A02F2400-0016-094A-AD2B-DD18946E5698}" type="presParOf" srcId="{E134096F-7640-F041-B118-73CB971B694C}" destId="{0E292332-1FDE-8643-B7D3-466C6BF33250}" srcOrd="1" destOrd="0" presId="urn:microsoft.com/office/officeart/2005/8/layout/process1"/>
    <dgm:cxn modelId="{FABF226B-9B05-9C47-9020-A3E6CB9757EE}" type="presParOf" srcId="{0E292332-1FDE-8643-B7D3-466C6BF33250}" destId="{27AC6237-CA41-764D-AC96-A89421103142}" srcOrd="0" destOrd="0" presId="urn:microsoft.com/office/officeart/2005/8/layout/process1"/>
    <dgm:cxn modelId="{01A04764-4B38-7145-9CCB-45ED2720E3EC}" type="presParOf" srcId="{E134096F-7640-F041-B118-73CB971B694C}" destId="{DBADFAD2-02E8-7E4F-B903-1171E6D13FFE}" srcOrd="2" destOrd="0" presId="urn:microsoft.com/office/officeart/2005/8/layout/process1"/>
    <dgm:cxn modelId="{F9139786-FDCD-004E-8E55-266A455F837A}" type="presParOf" srcId="{E134096F-7640-F041-B118-73CB971B694C}" destId="{2267A58D-0724-A742-9065-67DB9D31AE9E}" srcOrd="3" destOrd="0" presId="urn:microsoft.com/office/officeart/2005/8/layout/process1"/>
    <dgm:cxn modelId="{98A325D7-26A8-AC4D-BDC5-BB21EA388917}" type="presParOf" srcId="{2267A58D-0724-A742-9065-67DB9D31AE9E}" destId="{DB293047-E683-2F4F-8261-30F205FB1F93}" srcOrd="0" destOrd="0" presId="urn:microsoft.com/office/officeart/2005/8/layout/process1"/>
    <dgm:cxn modelId="{67FD269F-E9D0-8A43-AE2A-DEF5A0F508E4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ABE1131E-B1F0-774A-AF1F-F65F53C7077D}" type="presOf" srcId="{C17F919B-59BA-DE44-8158-D4F1AED0294E}" destId="{D5EC7563-4BB7-954E-8865-9D8FF834D0A9}" srcOrd="0" destOrd="0" presId="urn:microsoft.com/office/officeart/2005/8/layout/process1"/>
    <dgm:cxn modelId="{6C94C529-4E24-1C4B-8A9C-DA19B23014B8}" type="presOf" srcId="{6ACDC245-922D-954F-A81F-0176A7DEFB1B}" destId="{DBADFAD2-02E8-7E4F-B903-1171E6D13FFE}" srcOrd="0" destOrd="0" presId="urn:microsoft.com/office/officeart/2005/8/layout/process1"/>
    <dgm:cxn modelId="{F8F3BF39-186B-0442-BD85-DEA891667100}" type="presOf" srcId="{5E35B8EB-5265-A142-8222-2B171A45A127}" destId="{7656439E-56E0-2746-8A0E-0FF898CA2C41}" srcOrd="0" destOrd="0" presId="urn:microsoft.com/office/officeart/2005/8/layout/process1"/>
    <dgm:cxn modelId="{D27DFB40-DA6E-4A4F-BE8A-7AF68A9ED06D}" type="presOf" srcId="{0776666A-ADD7-744A-8DB9-1278FEE2B2D9}" destId="{E134096F-7640-F041-B118-73CB971B694C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889D76B0-FAFE-704D-A3E5-F5AF67F65491}" type="presOf" srcId="{307991DC-AD68-C848-AAFF-4D2BAED95004}" destId="{DB293047-E683-2F4F-8261-30F205FB1F93}" srcOrd="1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66752FD3-B6CD-4145-9825-606D9CCE30FD}" type="presOf" srcId="{6C2BB520-D2EE-6E49-B449-E1B9FAE06EE3}" destId="{0E292332-1FDE-8643-B7D3-466C6BF33250}" srcOrd="0" destOrd="0" presId="urn:microsoft.com/office/officeart/2005/8/layout/process1"/>
    <dgm:cxn modelId="{27CF55E1-E740-254C-B9B8-85780AF3AB56}" type="presOf" srcId="{6C2BB520-D2EE-6E49-B449-E1B9FAE06EE3}" destId="{27AC6237-CA41-764D-AC96-A89421103142}" srcOrd="1" destOrd="0" presId="urn:microsoft.com/office/officeart/2005/8/layout/process1"/>
    <dgm:cxn modelId="{D2979BF6-94BE-A14A-8882-A57C6217187A}" type="presOf" srcId="{307991DC-AD68-C848-AAFF-4D2BAED95004}" destId="{2267A58D-0724-A742-9065-67DB9D31AE9E}" srcOrd="0" destOrd="0" presId="urn:microsoft.com/office/officeart/2005/8/layout/process1"/>
    <dgm:cxn modelId="{64DF63AB-75BD-6C4F-936F-07B616DE868A}" type="presParOf" srcId="{E134096F-7640-F041-B118-73CB971B694C}" destId="{D5EC7563-4BB7-954E-8865-9D8FF834D0A9}" srcOrd="0" destOrd="0" presId="urn:microsoft.com/office/officeart/2005/8/layout/process1"/>
    <dgm:cxn modelId="{65CEF36F-78E1-BA46-AE95-51742537B663}" type="presParOf" srcId="{E134096F-7640-F041-B118-73CB971B694C}" destId="{0E292332-1FDE-8643-B7D3-466C6BF33250}" srcOrd="1" destOrd="0" presId="urn:microsoft.com/office/officeart/2005/8/layout/process1"/>
    <dgm:cxn modelId="{92206177-259F-C04C-97FF-233C91B278CE}" type="presParOf" srcId="{0E292332-1FDE-8643-B7D3-466C6BF33250}" destId="{27AC6237-CA41-764D-AC96-A89421103142}" srcOrd="0" destOrd="0" presId="urn:microsoft.com/office/officeart/2005/8/layout/process1"/>
    <dgm:cxn modelId="{4E667CA7-A705-6F45-8C2B-84EA55097FB8}" type="presParOf" srcId="{E134096F-7640-F041-B118-73CB971B694C}" destId="{DBADFAD2-02E8-7E4F-B903-1171E6D13FFE}" srcOrd="2" destOrd="0" presId="urn:microsoft.com/office/officeart/2005/8/layout/process1"/>
    <dgm:cxn modelId="{3AACDEB6-53D0-D942-9BAF-52C89A9E60E2}" type="presParOf" srcId="{E134096F-7640-F041-B118-73CB971B694C}" destId="{2267A58D-0724-A742-9065-67DB9D31AE9E}" srcOrd="3" destOrd="0" presId="urn:microsoft.com/office/officeart/2005/8/layout/process1"/>
    <dgm:cxn modelId="{9F5922F8-0215-F344-A37B-28E2A702A157}" type="presParOf" srcId="{2267A58D-0724-A742-9065-67DB9D31AE9E}" destId="{DB293047-E683-2F4F-8261-30F205FB1F93}" srcOrd="0" destOrd="0" presId="urn:microsoft.com/office/officeart/2005/8/layout/process1"/>
    <dgm:cxn modelId="{EEC07313-1E55-AE45-B692-874143FFE071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E1E39E03-0F60-964C-ADA1-69DA8D6538E4}" type="presOf" srcId="{5E35B8EB-5265-A142-8222-2B171A45A127}" destId="{7656439E-56E0-2746-8A0E-0FF898CA2C41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7757853A-A391-EA4E-B4E7-C7F98BAC874F}" type="presOf" srcId="{6C2BB520-D2EE-6E49-B449-E1B9FAE06EE3}" destId="{27AC6237-CA41-764D-AC96-A89421103142}" srcOrd="1" destOrd="0" presId="urn:microsoft.com/office/officeart/2005/8/layout/process1"/>
    <dgm:cxn modelId="{B9985B45-D289-A842-8567-8617409F26D9}" type="presOf" srcId="{C17F919B-59BA-DE44-8158-D4F1AED0294E}" destId="{D5EC7563-4BB7-954E-8865-9D8FF834D0A9}" srcOrd="0" destOrd="0" presId="urn:microsoft.com/office/officeart/2005/8/layout/process1"/>
    <dgm:cxn modelId="{FD776559-96C5-CD43-9CA6-82A8651F088F}" type="presOf" srcId="{6C2BB520-D2EE-6E49-B449-E1B9FAE06EE3}" destId="{0E292332-1FDE-8643-B7D3-466C6BF33250}" srcOrd="0" destOrd="0" presId="urn:microsoft.com/office/officeart/2005/8/layout/process1"/>
    <dgm:cxn modelId="{17BD6E83-EEB2-C748-A577-9448817F7818}" type="presOf" srcId="{6ACDC245-922D-954F-A81F-0176A7DEFB1B}" destId="{DBADFAD2-02E8-7E4F-B903-1171E6D13FFE}" srcOrd="0" destOrd="0" presId="urn:microsoft.com/office/officeart/2005/8/layout/process1"/>
    <dgm:cxn modelId="{651C3789-E0AE-0C47-80F6-37C2728C4B61}" type="presOf" srcId="{307991DC-AD68-C848-AAFF-4D2BAED95004}" destId="{DB293047-E683-2F4F-8261-30F205FB1F93}" srcOrd="1" destOrd="0" presId="urn:microsoft.com/office/officeart/2005/8/layout/process1"/>
    <dgm:cxn modelId="{68E87193-A3FD-C042-A9A7-F393E8464346}" type="presOf" srcId="{0776666A-ADD7-744A-8DB9-1278FEE2B2D9}" destId="{E134096F-7640-F041-B118-73CB971B694C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363D33BA-5B60-D14B-92CD-AD7A03CEB30F}" type="presOf" srcId="{307991DC-AD68-C848-AAFF-4D2BAED95004}" destId="{2267A58D-0724-A742-9065-67DB9D31AE9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E51E7243-301D-3949-A950-5A4B834C35E9}" type="presParOf" srcId="{E134096F-7640-F041-B118-73CB971B694C}" destId="{D5EC7563-4BB7-954E-8865-9D8FF834D0A9}" srcOrd="0" destOrd="0" presId="urn:microsoft.com/office/officeart/2005/8/layout/process1"/>
    <dgm:cxn modelId="{1DB3DF71-9891-0A4C-9356-0599A717E9B6}" type="presParOf" srcId="{E134096F-7640-F041-B118-73CB971B694C}" destId="{0E292332-1FDE-8643-B7D3-466C6BF33250}" srcOrd="1" destOrd="0" presId="urn:microsoft.com/office/officeart/2005/8/layout/process1"/>
    <dgm:cxn modelId="{6CAD895F-9AEF-5749-B394-061B43AC9FEC}" type="presParOf" srcId="{0E292332-1FDE-8643-B7D3-466C6BF33250}" destId="{27AC6237-CA41-764D-AC96-A89421103142}" srcOrd="0" destOrd="0" presId="urn:microsoft.com/office/officeart/2005/8/layout/process1"/>
    <dgm:cxn modelId="{556EB87A-4CBB-AB43-9847-EE1070FE5791}" type="presParOf" srcId="{E134096F-7640-F041-B118-73CB971B694C}" destId="{DBADFAD2-02E8-7E4F-B903-1171E6D13FFE}" srcOrd="2" destOrd="0" presId="urn:microsoft.com/office/officeart/2005/8/layout/process1"/>
    <dgm:cxn modelId="{DA24B8D3-606E-5540-B838-5B8ABA3C62E1}" type="presParOf" srcId="{E134096F-7640-F041-B118-73CB971B694C}" destId="{2267A58D-0724-A742-9065-67DB9D31AE9E}" srcOrd="3" destOrd="0" presId="urn:microsoft.com/office/officeart/2005/8/layout/process1"/>
    <dgm:cxn modelId="{F518E876-9B58-964F-AC19-98869B01B0A3}" type="presParOf" srcId="{2267A58D-0724-A742-9065-67DB9D31AE9E}" destId="{DB293047-E683-2F4F-8261-30F205FB1F93}" srcOrd="0" destOrd="0" presId="urn:microsoft.com/office/officeart/2005/8/layout/process1"/>
    <dgm:cxn modelId="{63BFF11D-F196-8949-B9A5-24FE5CFCFC87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86FE4A17-461B-0A48-8956-250CFD9CE721}" type="presOf" srcId="{5E35B8EB-5265-A142-8222-2B171A45A127}" destId="{7656439E-56E0-2746-8A0E-0FF898CA2C41}" srcOrd="0" destOrd="0" presId="urn:microsoft.com/office/officeart/2005/8/layout/process1"/>
    <dgm:cxn modelId="{DE498318-439C-5F47-B3F2-4674C2566455}" type="presOf" srcId="{6C2BB520-D2EE-6E49-B449-E1B9FAE06EE3}" destId="{0E292332-1FDE-8643-B7D3-466C6BF33250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22157725-83F9-D348-8936-F14B1CDE0761}" type="presOf" srcId="{0776666A-ADD7-744A-8DB9-1278FEE2B2D9}" destId="{E134096F-7640-F041-B118-73CB971B694C}" srcOrd="0" destOrd="0" presId="urn:microsoft.com/office/officeart/2005/8/layout/process1"/>
    <dgm:cxn modelId="{9CBE723C-BD03-9844-984A-3126298EE1BD}" type="presOf" srcId="{307991DC-AD68-C848-AAFF-4D2BAED95004}" destId="{DB293047-E683-2F4F-8261-30F205FB1F93}" srcOrd="1" destOrd="0" presId="urn:microsoft.com/office/officeart/2005/8/layout/process1"/>
    <dgm:cxn modelId="{C77F1966-4914-0540-A0EB-17AD586FF520}" type="presOf" srcId="{6C2BB520-D2EE-6E49-B449-E1B9FAE06EE3}" destId="{27AC6237-CA41-764D-AC96-A89421103142}" srcOrd="1" destOrd="0" presId="urn:microsoft.com/office/officeart/2005/8/layout/process1"/>
    <dgm:cxn modelId="{17C7E847-465E-444F-8163-369E305724CB}" type="presOf" srcId="{307991DC-AD68-C848-AAFF-4D2BAED95004}" destId="{2267A58D-0724-A742-9065-67DB9D31AE9E}" srcOrd="0" destOrd="0" presId="urn:microsoft.com/office/officeart/2005/8/layout/process1"/>
    <dgm:cxn modelId="{C8832771-5FD4-554C-A7DF-34BD54A0AFBD}" type="presOf" srcId="{C17F919B-59BA-DE44-8158-D4F1AED0294E}" destId="{D5EC7563-4BB7-954E-8865-9D8FF834D0A9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AE58B0F6-2D08-4A4C-8FA9-8E616AAA3BED}" type="presOf" srcId="{6ACDC245-922D-954F-A81F-0176A7DEFB1B}" destId="{DBADFAD2-02E8-7E4F-B903-1171E6D13FFE}" srcOrd="0" destOrd="0" presId="urn:microsoft.com/office/officeart/2005/8/layout/process1"/>
    <dgm:cxn modelId="{8BE5AC00-32C9-C140-9C18-E51CCE6B8AF4}" type="presParOf" srcId="{E134096F-7640-F041-B118-73CB971B694C}" destId="{D5EC7563-4BB7-954E-8865-9D8FF834D0A9}" srcOrd="0" destOrd="0" presId="urn:microsoft.com/office/officeart/2005/8/layout/process1"/>
    <dgm:cxn modelId="{0240B5F2-AB66-2149-9249-E8FA0F3EBF35}" type="presParOf" srcId="{E134096F-7640-F041-B118-73CB971B694C}" destId="{0E292332-1FDE-8643-B7D3-466C6BF33250}" srcOrd="1" destOrd="0" presId="urn:microsoft.com/office/officeart/2005/8/layout/process1"/>
    <dgm:cxn modelId="{3BBC8D71-6B42-7547-8893-0FBAA7A5AB02}" type="presParOf" srcId="{0E292332-1FDE-8643-B7D3-466C6BF33250}" destId="{27AC6237-CA41-764D-AC96-A89421103142}" srcOrd="0" destOrd="0" presId="urn:microsoft.com/office/officeart/2005/8/layout/process1"/>
    <dgm:cxn modelId="{F7365184-4041-DC44-A81A-6EE69E91A9C1}" type="presParOf" srcId="{E134096F-7640-F041-B118-73CB971B694C}" destId="{DBADFAD2-02E8-7E4F-B903-1171E6D13FFE}" srcOrd="2" destOrd="0" presId="urn:microsoft.com/office/officeart/2005/8/layout/process1"/>
    <dgm:cxn modelId="{985165EB-E3BC-9C45-BC56-EBC6DBB3EDD2}" type="presParOf" srcId="{E134096F-7640-F041-B118-73CB971B694C}" destId="{2267A58D-0724-A742-9065-67DB9D31AE9E}" srcOrd="3" destOrd="0" presId="urn:microsoft.com/office/officeart/2005/8/layout/process1"/>
    <dgm:cxn modelId="{D17537CE-C708-6F46-8EE1-111723B99EF8}" type="presParOf" srcId="{2267A58D-0724-A742-9065-67DB9D31AE9E}" destId="{DB293047-E683-2F4F-8261-30F205FB1F93}" srcOrd="0" destOrd="0" presId="urn:microsoft.com/office/officeart/2005/8/layout/process1"/>
    <dgm:cxn modelId="{96F9E5FE-A9F6-5E48-8B1F-87D36F2F6674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44562644-6A95-4145-B99D-242EA18B6BCB}" type="presOf" srcId="{6C2BB520-D2EE-6E49-B449-E1B9FAE06EE3}" destId="{0E292332-1FDE-8643-B7D3-466C6BF33250}" srcOrd="0" destOrd="0" presId="urn:microsoft.com/office/officeart/2005/8/layout/process1"/>
    <dgm:cxn modelId="{34F9566D-4F96-0E4A-9B53-A382B1E9F19F}" type="presOf" srcId="{6C2BB520-D2EE-6E49-B449-E1B9FAE06EE3}" destId="{27AC6237-CA41-764D-AC96-A89421103142}" srcOrd="1" destOrd="0" presId="urn:microsoft.com/office/officeart/2005/8/layout/process1"/>
    <dgm:cxn modelId="{B62B9F77-AC19-4E41-93AA-4EB3319F211F}" type="presOf" srcId="{307991DC-AD68-C848-AAFF-4D2BAED95004}" destId="{2267A58D-0724-A742-9065-67DB9D31AE9E}" srcOrd="0" destOrd="0" presId="urn:microsoft.com/office/officeart/2005/8/layout/process1"/>
    <dgm:cxn modelId="{B77E3C89-7A53-644D-B7E1-1EFDC98F48E0}" type="presOf" srcId="{5E35B8EB-5265-A142-8222-2B171A45A127}" destId="{7656439E-56E0-2746-8A0E-0FF898CA2C41}" srcOrd="0" destOrd="0" presId="urn:microsoft.com/office/officeart/2005/8/layout/process1"/>
    <dgm:cxn modelId="{7617028B-26DB-C74A-9FE4-60E8D54C3A3F}" type="presOf" srcId="{0776666A-ADD7-744A-8DB9-1278FEE2B2D9}" destId="{E134096F-7640-F041-B118-73CB971B694C}" srcOrd="0" destOrd="0" presId="urn:microsoft.com/office/officeart/2005/8/layout/process1"/>
    <dgm:cxn modelId="{BA18EB8E-BD84-3C4E-BBDF-9DFBDB6FAED5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E8D52FA1-7551-FD4F-B8C8-94F82C4305B6}" type="presOf" srcId="{C17F919B-59BA-DE44-8158-D4F1AED0294E}" destId="{D5EC7563-4BB7-954E-8865-9D8FF834D0A9}" srcOrd="0" destOrd="0" presId="urn:microsoft.com/office/officeart/2005/8/layout/process1"/>
    <dgm:cxn modelId="{596356BE-4CA0-E741-9145-8D8E7D979B3E}" type="presOf" srcId="{307991DC-AD68-C848-AAFF-4D2BAED95004}" destId="{DB293047-E683-2F4F-8261-30F205FB1F93}" srcOrd="1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CE95F52C-BC81-754E-AB71-B0E305D51B3D}" type="presParOf" srcId="{E134096F-7640-F041-B118-73CB971B694C}" destId="{D5EC7563-4BB7-954E-8865-9D8FF834D0A9}" srcOrd="0" destOrd="0" presId="urn:microsoft.com/office/officeart/2005/8/layout/process1"/>
    <dgm:cxn modelId="{A5FC51A1-8247-D249-A8B2-E2C10B854DAD}" type="presParOf" srcId="{E134096F-7640-F041-B118-73CB971B694C}" destId="{0E292332-1FDE-8643-B7D3-466C6BF33250}" srcOrd="1" destOrd="0" presId="urn:microsoft.com/office/officeart/2005/8/layout/process1"/>
    <dgm:cxn modelId="{3BE0FB09-9C3C-9D4C-BFB6-A2FC43E4253F}" type="presParOf" srcId="{0E292332-1FDE-8643-B7D3-466C6BF33250}" destId="{27AC6237-CA41-764D-AC96-A89421103142}" srcOrd="0" destOrd="0" presId="urn:microsoft.com/office/officeart/2005/8/layout/process1"/>
    <dgm:cxn modelId="{EA465DB0-1CAA-704E-8E0A-F9E55FE21E16}" type="presParOf" srcId="{E134096F-7640-F041-B118-73CB971B694C}" destId="{DBADFAD2-02E8-7E4F-B903-1171E6D13FFE}" srcOrd="2" destOrd="0" presId="urn:microsoft.com/office/officeart/2005/8/layout/process1"/>
    <dgm:cxn modelId="{D8830612-E0AB-5D4C-A51F-120B21784269}" type="presParOf" srcId="{E134096F-7640-F041-B118-73CB971B694C}" destId="{2267A58D-0724-A742-9065-67DB9D31AE9E}" srcOrd="3" destOrd="0" presId="urn:microsoft.com/office/officeart/2005/8/layout/process1"/>
    <dgm:cxn modelId="{4E9C8D06-4882-C942-BCC4-2C1A706BBCB3}" type="presParOf" srcId="{2267A58D-0724-A742-9065-67DB9D31AE9E}" destId="{DB293047-E683-2F4F-8261-30F205FB1F93}" srcOrd="0" destOrd="0" presId="urn:microsoft.com/office/officeart/2005/8/layout/process1"/>
    <dgm:cxn modelId="{FA17068E-8924-0543-A12E-DD79670B1D9D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279ABB0A-C20B-084F-9CB1-CB4858178DBB}" type="presOf" srcId="{6ACDC245-922D-954F-A81F-0176A7DEFB1B}" destId="{DBADFAD2-02E8-7E4F-B903-1171E6D13FFE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51A1156A-70E9-E047-961A-815BB160819F}" type="presOf" srcId="{6C2BB520-D2EE-6E49-B449-E1B9FAE06EE3}" destId="{0E292332-1FDE-8643-B7D3-466C6BF33250}" srcOrd="0" destOrd="0" presId="urn:microsoft.com/office/officeart/2005/8/layout/process1"/>
    <dgm:cxn modelId="{88DEEA70-7475-1146-9FCE-E2AE7C2D0BB0}" type="presOf" srcId="{0776666A-ADD7-744A-8DB9-1278FEE2B2D9}" destId="{E134096F-7640-F041-B118-73CB971B694C}" srcOrd="0" destOrd="0" presId="urn:microsoft.com/office/officeart/2005/8/layout/process1"/>
    <dgm:cxn modelId="{BAD2287C-A705-8B49-AD06-1F8CE7CC1822}" type="presOf" srcId="{5E35B8EB-5265-A142-8222-2B171A45A127}" destId="{7656439E-56E0-2746-8A0E-0FF898CA2C41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050EFEAB-9B0F-9445-926F-D1411E38D621}" type="presOf" srcId="{C17F919B-59BA-DE44-8158-D4F1AED0294E}" destId="{D5EC7563-4BB7-954E-8865-9D8FF834D0A9}" srcOrd="0" destOrd="0" presId="urn:microsoft.com/office/officeart/2005/8/layout/process1"/>
    <dgm:cxn modelId="{0E4977B3-B510-FC4A-B4B6-7541CFC092B7}" type="presOf" srcId="{307991DC-AD68-C848-AAFF-4D2BAED95004}" destId="{2267A58D-0724-A742-9065-67DB9D31AE9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E8A833C1-BBC5-1548-BB54-0062C9C22139}" type="presOf" srcId="{6C2BB520-D2EE-6E49-B449-E1B9FAE06EE3}" destId="{27AC6237-CA41-764D-AC96-A89421103142}" srcOrd="1" destOrd="0" presId="urn:microsoft.com/office/officeart/2005/8/layout/process1"/>
    <dgm:cxn modelId="{CA0341CA-7B3B-2A4B-BA3C-59EEC61CC79B}" type="presOf" srcId="{307991DC-AD68-C848-AAFF-4D2BAED95004}" destId="{DB293047-E683-2F4F-8261-30F205FB1F93}" srcOrd="1" destOrd="0" presId="urn:microsoft.com/office/officeart/2005/8/layout/process1"/>
    <dgm:cxn modelId="{EF4BFAD4-8051-D140-B07B-3050707AF459}" type="presParOf" srcId="{E134096F-7640-F041-B118-73CB971B694C}" destId="{D5EC7563-4BB7-954E-8865-9D8FF834D0A9}" srcOrd="0" destOrd="0" presId="urn:microsoft.com/office/officeart/2005/8/layout/process1"/>
    <dgm:cxn modelId="{67EAD9DF-0825-B740-B55A-52D90FA3ECDC}" type="presParOf" srcId="{E134096F-7640-F041-B118-73CB971B694C}" destId="{0E292332-1FDE-8643-B7D3-466C6BF33250}" srcOrd="1" destOrd="0" presId="urn:microsoft.com/office/officeart/2005/8/layout/process1"/>
    <dgm:cxn modelId="{D2EABAE6-82D3-C84D-81F0-A6E45A2BFF92}" type="presParOf" srcId="{0E292332-1FDE-8643-B7D3-466C6BF33250}" destId="{27AC6237-CA41-764D-AC96-A89421103142}" srcOrd="0" destOrd="0" presId="urn:microsoft.com/office/officeart/2005/8/layout/process1"/>
    <dgm:cxn modelId="{D64DB851-D218-3240-904E-40ED97653E35}" type="presParOf" srcId="{E134096F-7640-F041-B118-73CB971B694C}" destId="{DBADFAD2-02E8-7E4F-B903-1171E6D13FFE}" srcOrd="2" destOrd="0" presId="urn:microsoft.com/office/officeart/2005/8/layout/process1"/>
    <dgm:cxn modelId="{9FA79919-AC80-AE4F-9937-6513660EBDD6}" type="presParOf" srcId="{E134096F-7640-F041-B118-73CB971B694C}" destId="{2267A58D-0724-A742-9065-67DB9D31AE9E}" srcOrd="3" destOrd="0" presId="urn:microsoft.com/office/officeart/2005/8/layout/process1"/>
    <dgm:cxn modelId="{8457B54C-A628-5E48-9727-FDBFF44EE088}" type="presParOf" srcId="{2267A58D-0724-A742-9065-67DB9D31AE9E}" destId="{DB293047-E683-2F4F-8261-30F205FB1F93}" srcOrd="0" destOrd="0" presId="urn:microsoft.com/office/officeart/2005/8/layout/process1"/>
    <dgm:cxn modelId="{4FDD0BDC-0AB9-924A-B1AB-3299CEF4EF7F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444A1763-D324-3A4F-A887-268C33E91D8D}" type="presOf" srcId="{307991DC-AD68-C848-AAFF-4D2BAED95004}" destId="{DB293047-E683-2F4F-8261-30F205FB1F93}" srcOrd="1" destOrd="0" presId="urn:microsoft.com/office/officeart/2005/8/layout/process1"/>
    <dgm:cxn modelId="{D6244965-B36F-1749-933A-9F3F5EBA3E8D}" type="presOf" srcId="{6C2BB520-D2EE-6E49-B449-E1B9FAE06EE3}" destId="{27AC6237-CA41-764D-AC96-A89421103142}" srcOrd="1" destOrd="0" presId="urn:microsoft.com/office/officeart/2005/8/layout/process1"/>
    <dgm:cxn modelId="{7E2D0E77-9BE7-2E42-AF6A-3B4579A0C3CD}" type="presOf" srcId="{0776666A-ADD7-744A-8DB9-1278FEE2B2D9}" destId="{E134096F-7640-F041-B118-73CB971B694C}" srcOrd="0" destOrd="0" presId="urn:microsoft.com/office/officeart/2005/8/layout/process1"/>
    <dgm:cxn modelId="{8BEDC897-F1DA-AB47-941E-C4A782DC8413}" type="presOf" srcId="{6C2BB520-D2EE-6E49-B449-E1B9FAE06EE3}" destId="{0E292332-1FDE-8643-B7D3-466C6BF33250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D66812AB-D2D2-BE45-B750-B5DB438A17A2}" type="presOf" srcId="{6ACDC245-922D-954F-A81F-0176A7DEFB1B}" destId="{DBADFAD2-02E8-7E4F-B903-1171E6D13FF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0B0915E3-3DBC-4744-B52A-5DF9E880B600}" type="presOf" srcId="{5E35B8EB-5265-A142-8222-2B171A45A127}" destId="{7656439E-56E0-2746-8A0E-0FF898CA2C41}" srcOrd="0" destOrd="0" presId="urn:microsoft.com/office/officeart/2005/8/layout/process1"/>
    <dgm:cxn modelId="{21F459E5-0193-324E-AACD-E2097F5E8BCD}" type="presOf" srcId="{C17F919B-59BA-DE44-8158-D4F1AED0294E}" destId="{D5EC7563-4BB7-954E-8865-9D8FF834D0A9}" srcOrd="0" destOrd="0" presId="urn:microsoft.com/office/officeart/2005/8/layout/process1"/>
    <dgm:cxn modelId="{86A4F6EF-694D-1E4E-8758-8D8A281658AF}" type="presOf" srcId="{307991DC-AD68-C848-AAFF-4D2BAED95004}" destId="{2267A58D-0724-A742-9065-67DB9D31AE9E}" srcOrd="0" destOrd="0" presId="urn:microsoft.com/office/officeart/2005/8/layout/process1"/>
    <dgm:cxn modelId="{B157E6A5-9F80-6E46-A4D8-B4EF7AEA8CE5}" type="presParOf" srcId="{E134096F-7640-F041-B118-73CB971B694C}" destId="{D5EC7563-4BB7-954E-8865-9D8FF834D0A9}" srcOrd="0" destOrd="0" presId="urn:microsoft.com/office/officeart/2005/8/layout/process1"/>
    <dgm:cxn modelId="{D335B897-6C49-624F-866B-A849A5FCA84A}" type="presParOf" srcId="{E134096F-7640-F041-B118-73CB971B694C}" destId="{0E292332-1FDE-8643-B7D3-466C6BF33250}" srcOrd="1" destOrd="0" presId="urn:microsoft.com/office/officeart/2005/8/layout/process1"/>
    <dgm:cxn modelId="{393462DB-DCE5-CC47-B2A5-E4BEC7661B06}" type="presParOf" srcId="{0E292332-1FDE-8643-B7D3-466C6BF33250}" destId="{27AC6237-CA41-764D-AC96-A89421103142}" srcOrd="0" destOrd="0" presId="urn:microsoft.com/office/officeart/2005/8/layout/process1"/>
    <dgm:cxn modelId="{B3C2249C-3C1F-9041-B014-8B218ABE4164}" type="presParOf" srcId="{E134096F-7640-F041-B118-73CB971B694C}" destId="{DBADFAD2-02E8-7E4F-B903-1171E6D13FFE}" srcOrd="2" destOrd="0" presId="urn:microsoft.com/office/officeart/2005/8/layout/process1"/>
    <dgm:cxn modelId="{9A1C9539-43CA-2349-9664-627CEEECF7BB}" type="presParOf" srcId="{E134096F-7640-F041-B118-73CB971B694C}" destId="{2267A58D-0724-A742-9065-67DB9D31AE9E}" srcOrd="3" destOrd="0" presId="urn:microsoft.com/office/officeart/2005/8/layout/process1"/>
    <dgm:cxn modelId="{9C52BD4B-7F90-D740-8C4E-03DD5F464928}" type="presParOf" srcId="{2267A58D-0724-A742-9065-67DB9D31AE9E}" destId="{DB293047-E683-2F4F-8261-30F205FB1F93}" srcOrd="0" destOrd="0" presId="urn:microsoft.com/office/officeart/2005/8/layout/process1"/>
    <dgm:cxn modelId="{5A2D6FC1-587F-5F4B-910D-BEAC75706FB1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73C4771A-783E-904C-BEAB-4FDDA33C9E87}" type="presOf" srcId="{6C2BB520-D2EE-6E49-B449-E1B9FAE06EE3}" destId="{0E292332-1FDE-8643-B7D3-466C6BF33250}" srcOrd="0" destOrd="0" presId="urn:microsoft.com/office/officeart/2005/8/layout/process1"/>
    <dgm:cxn modelId="{F012F461-20D3-7D43-B3D6-D52F6CF65E92}" type="presOf" srcId="{6C2BB520-D2EE-6E49-B449-E1B9FAE06EE3}" destId="{27AC6237-CA41-764D-AC96-A89421103142}" srcOrd="1" destOrd="0" presId="urn:microsoft.com/office/officeart/2005/8/layout/process1"/>
    <dgm:cxn modelId="{ECAD4562-3F72-AC43-AF6A-0C0F58782661}" type="presOf" srcId="{0776666A-ADD7-744A-8DB9-1278FEE2B2D9}" destId="{E134096F-7640-F041-B118-73CB971B694C}" srcOrd="0" destOrd="0" presId="urn:microsoft.com/office/officeart/2005/8/layout/process1"/>
    <dgm:cxn modelId="{43020C87-FD7D-9847-83D5-E3700CC297EA}" type="presOf" srcId="{5E35B8EB-5265-A142-8222-2B171A45A127}" destId="{7656439E-56E0-2746-8A0E-0FF898CA2C41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3E7C06CA-7941-614C-ABB3-02E1BFBF6B22}" type="presOf" srcId="{C17F919B-59BA-DE44-8158-D4F1AED0294E}" destId="{D5EC7563-4BB7-954E-8865-9D8FF834D0A9}" srcOrd="0" destOrd="0" presId="urn:microsoft.com/office/officeart/2005/8/layout/process1"/>
    <dgm:cxn modelId="{ABB21CD3-E7E5-4547-B755-1FE837A3C49E}" type="presOf" srcId="{307991DC-AD68-C848-AAFF-4D2BAED95004}" destId="{DB293047-E683-2F4F-8261-30F205FB1F93}" srcOrd="1" destOrd="0" presId="urn:microsoft.com/office/officeart/2005/8/layout/process1"/>
    <dgm:cxn modelId="{C8AFA1EB-4BE7-394E-8670-59906EA1F5A3}" type="presOf" srcId="{6ACDC245-922D-954F-A81F-0176A7DEFB1B}" destId="{DBADFAD2-02E8-7E4F-B903-1171E6D13FFE}" srcOrd="0" destOrd="0" presId="urn:microsoft.com/office/officeart/2005/8/layout/process1"/>
    <dgm:cxn modelId="{11BBB9EF-7AEA-7D42-8043-01BD94829D23}" type="presOf" srcId="{307991DC-AD68-C848-AAFF-4D2BAED95004}" destId="{2267A58D-0724-A742-9065-67DB9D31AE9E}" srcOrd="0" destOrd="0" presId="urn:microsoft.com/office/officeart/2005/8/layout/process1"/>
    <dgm:cxn modelId="{DD4CAC40-F816-2548-9585-5605111367B6}" type="presParOf" srcId="{E134096F-7640-F041-B118-73CB971B694C}" destId="{D5EC7563-4BB7-954E-8865-9D8FF834D0A9}" srcOrd="0" destOrd="0" presId="urn:microsoft.com/office/officeart/2005/8/layout/process1"/>
    <dgm:cxn modelId="{3F231445-ACE6-6E4D-8100-5A6A08F1578D}" type="presParOf" srcId="{E134096F-7640-F041-B118-73CB971B694C}" destId="{0E292332-1FDE-8643-B7D3-466C6BF33250}" srcOrd="1" destOrd="0" presId="urn:microsoft.com/office/officeart/2005/8/layout/process1"/>
    <dgm:cxn modelId="{4963178D-0E1D-D940-BE28-6CF3FF60B46F}" type="presParOf" srcId="{0E292332-1FDE-8643-B7D3-466C6BF33250}" destId="{27AC6237-CA41-764D-AC96-A89421103142}" srcOrd="0" destOrd="0" presId="urn:microsoft.com/office/officeart/2005/8/layout/process1"/>
    <dgm:cxn modelId="{15869A39-146A-8840-A4F9-4DCA8B272610}" type="presParOf" srcId="{E134096F-7640-F041-B118-73CB971B694C}" destId="{DBADFAD2-02E8-7E4F-B903-1171E6D13FFE}" srcOrd="2" destOrd="0" presId="urn:microsoft.com/office/officeart/2005/8/layout/process1"/>
    <dgm:cxn modelId="{32835BE4-AC19-E549-8617-9BB05E47A143}" type="presParOf" srcId="{E134096F-7640-F041-B118-73CB971B694C}" destId="{2267A58D-0724-A742-9065-67DB9D31AE9E}" srcOrd="3" destOrd="0" presId="urn:microsoft.com/office/officeart/2005/8/layout/process1"/>
    <dgm:cxn modelId="{61D2246E-D5ED-BA40-B327-9CF0A9856EED}" type="presParOf" srcId="{2267A58D-0724-A742-9065-67DB9D31AE9E}" destId="{DB293047-E683-2F4F-8261-30F205FB1F93}" srcOrd="0" destOrd="0" presId="urn:microsoft.com/office/officeart/2005/8/layout/process1"/>
    <dgm:cxn modelId="{07416F9F-2830-9247-BD4B-6B613FCEB525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965C5F0E-44CD-3145-9E80-275CFBEADD08}" type="presOf" srcId="{C17F919B-59BA-DE44-8158-D4F1AED0294E}" destId="{D5EC7563-4BB7-954E-8865-9D8FF834D0A9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FDB8EF24-1EE0-FF4D-9455-3CD7004EE41E}" type="presOf" srcId="{6C2BB520-D2EE-6E49-B449-E1B9FAE06EE3}" destId="{27AC6237-CA41-764D-AC96-A89421103142}" srcOrd="1" destOrd="0" presId="urn:microsoft.com/office/officeart/2005/8/layout/process1"/>
    <dgm:cxn modelId="{76776554-738C-CC43-867D-73AB48D05FAE}" type="presOf" srcId="{307991DC-AD68-C848-AAFF-4D2BAED95004}" destId="{DB293047-E683-2F4F-8261-30F205FB1F93}" srcOrd="1" destOrd="0" presId="urn:microsoft.com/office/officeart/2005/8/layout/process1"/>
    <dgm:cxn modelId="{D836458C-E321-D04F-9D7E-202746862C86}" type="presOf" srcId="{0776666A-ADD7-744A-8DB9-1278FEE2B2D9}" destId="{E134096F-7640-F041-B118-73CB971B694C}" srcOrd="0" destOrd="0" presId="urn:microsoft.com/office/officeart/2005/8/layout/process1"/>
    <dgm:cxn modelId="{A2D2818F-D46A-A64A-BD70-4DE83FD6328A}" type="presOf" srcId="{5E35B8EB-5265-A142-8222-2B171A45A127}" destId="{7656439E-56E0-2746-8A0E-0FF898CA2C41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8833BCAA-1ACB-AA42-8E44-44B9A810F114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62B848DE-7BBF-4544-8DFA-E0CA38AEB255}" type="presOf" srcId="{307991DC-AD68-C848-AAFF-4D2BAED95004}" destId="{2267A58D-0724-A742-9065-67DB9D31AE9E}" srcOrd="0" destOrd="0" presId="urn:microsoft.com/office/officeart/2005/8/layout/process1"/>
    <dgm:cxn modelId="{63CA7AF6-37D4-8446-9450-788E4960B4FD}" type="presOf" srcId="{6ACDC245-922D-954F-A81F-0176A7DEFB1B}" destId="{DBADFAD2-02E8-7E4F-B903-1171E6D13FFE}" srcOrd="0" destOrd="0" presId="urn:microsoft.com/office/officeart/2005/8/layout/process1"/>
    <dgm:cxn modelId="{87738A58-1F68-4249-BBC3-BDDDCF4AAD02}" type="presParOf" srcId="{E134096F-7640-F041-B118-73CB971B694C}" destId="{D5EC7563-4BB7-954E-8865-9D8FF834D0A9}" srcOrd="0" destOrd="0" presId="urn:microsoft.com/office/officeart/2005/8/layout/process1"/>
    <dgm:cxn modelId="{CC9779F8-287C-F345-9620-1F8E909AAE0C}" type="presParOf" srcId="{E134096F-7640-F041-B118-73CB971B694C}" destId="{0E292332-1FDE-8643-B7D3-466C6BF33250}" srcOrd="1" destOrd="0" presId="urn:microsoft.com/office/officeart/2005/8/layout/process1"/>
    <dgm:cxn modelId="{EAA6E451-7B84-5047-917F-9B1F423A23FC}" type="presParOf" srcId="{0E292332-1FDE-8643-B7D3-466C6BF33250}" destId="{27AC6237-CA41-764D-AC96-A89421103142}" srcOrd="0" destOrd="0" presId="urn:microsoft.com/office/officeart/2005/8/layout/process1"/>
    <dgm:cxn modelId="{98E8EF11-AB2C-B746-B7FB-385ECB64B5BC}" type="presParOf" srcId="{E134096F-7640-F041-B118-73CB971B694C}" destId="{DBADFAD2-02E8-7E4F-B903-1171E6D13FFE}" srcOrd="2" destOrd="0" presId="urn:microsoft.com/office/officeart/2005/8/layout/process1"/>
    <dgm:cxn modelId="{BF4724BC-D6F7-D54C-A74C-BEB9DB49DCB9}" type="presParOf" srcId="{E134096F-7640-F041-B118-73CB971B694C}" destId="{2267A58D-0724-A742-9065-67DB9D31AE9E}" srcOrd="3" destOrd="0" presId="urn:microsoft.com/office/officeart/2005/8/layout/process1"/>
    <dgm:cxn modelId="{1D18FFAD-DFC2-1E41-B568-783CF0AC35BB}" type="presParOf" srcId="{2267A58D-0724-A742-9065-67DB9D31AE9E}" destId="{DB293047-E683-2F4F-8261-30F205FB1F93}" srcOrd="0" destOrd="0" presId="urn:microsoft.com/office/officeart/2005/8/layout/process1"/>
    <dgm:cxn modelId="{DA2B3B31-5CE7-2C48-AD06-88A3C00C7CAA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Clonal Amplification</a:t>
          </a: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</dgm:pt>
    <dgm:pt modelId="{0E292332-1FDE-8643-B7D3-466C6BF33250}" type="pres">
      <dgm:prSet presAssocID="{6C2BB520-D2EE-6E49-B449-E1B9FAE06EE3}" presName="sibTrans" presStyleLbl="sibTrans2D1" presStyleIdx="0" presStyleCnt="2"/>
      <dgm:spPr/>
    </dgm:pt>
    <dgm:pt modelId="{27AC6237-CA41-764D-AC96-A89421103142}" type="pres">
      <dgm:prSet presAssocID="{6C2BB520-D2EE-6E49-B449-E1B9FAE06EE3}" presName="connectorText" presStyleLbl="sibTrans2D1" presStyleIdx="0" presStyleCnt="2"/>
      <dgm:spPr/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</dgm:pt>
    <dgm:pt modelId="{2267A58D-0724-A742-9065-67DB9D31AE9E}" type="pres">
      <dgm:prSet presAssocID="{307991DC-AD68-C848-AAFF-4D2BAED95004}" presName="sibTrans" presStyleLbl="sibTrans2D1" presStyleIdx="1" presStyleCnt="2"/>
      <dgm:spPr/>
    </dgm:pt>
    <dgm:pt modelId="{DB293047-E683-2F4F-8261-30F205FB1F93}" type="pres">
      <dgm:prSet presAssocID="{307991DC-AD68-C848-AAFF-4D2BAED95004}" presName="connectorText" presStyleLbl="sibTrans2D1" presStyleIdx="1" presStyleCnt="2"/>
      <dgm:spPr/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</dgm:pt>
  </dgm:ptLst>
  <dgm:cxnLst>
    <dgm:cxn modelId="{401D8C0C-6FA1-8D40-82E7-5EE8AB64BBAA}" type="presOf" srcId="{6C2BB520-D2EE-6E49-B449-E1B9FAE06EE3}" destId="{0E292332-1FDE-8643-B7D3-466C6BF33250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802F9D3F-FF9A-3A43-9484-8EFA18D333B5}" type="presOf" srcId="{307991DC-AD68-C848-AAFF-4D2BAED95004}" destId="{DB293047-E683-2F4F-8261-30F205FB1F93}" srcOrd="1" destOrd="0" presId="urn:microsoft.com/office/officeart/2005/8/layout/process1"/>
    <dgm:cxn modelId="{794F2E40-CCE9-494A-939E-9FF45CEA4843}" type="presOf" srcId="{0776666A-ADD7-744A-8DB9-1278FEE2B2D9}" destId="{E134096F-7640-F041-B118-73CB971B694C}" srcOrd="0" destOrd="0" presId="urn:microsoft.com/office/officeart/2005/8/layout/process1"/>
    <dgm:cxn modelId="{BF0F055B-67EB-F64C-8B7D-AE11DEDA0377}" type="presOf" srcId="{307991DC-AD68-C848-AAFF-4D2BAED95004}" destId="{2267A58D-0724-A742-9065-67DB9D31AE9E}" srcOrd="0" destOrd="0" presId="urn:microsoft.com/office/officeart/2005/8/layout/process1"/>
    <dgm:cxn modelId="{A8C9CF42-9A28-AD4B-8335-F66935BDFA9D}" type="presOf" srcId="{C17F919B-59BA-DE44-8158-D4F1AED0294E}" destId="{D5EC7563-4BB7-954E-8865-9D8FF834D0A9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938A839D-66D1-A948-B47E-E642A2BD2044}" type="presOf" srcId="{6C2BB520-D2EE-6E49-B449-E1B9FAE06EE3}" destId="{27AC6237-CA41-764D-AC96-A89421103142}" srcOrd="1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1E9076ED-FC2D-034B-8C71-FB7330B3DB18}" type="presOf" srcId="{5E35B8EB-5265-A142-8222-2B171A45A127}" destId="{7656439E-56E0-2746-8A0E-0FF898CA2C41}" srcOrd="0" destOrd="0" presId="urn:microsoft.com/office/officeart/2005/8/layout/process1"/>
    <dgm:cxn modelId="{EDE72BF1-E5C8-EB44-AB07-15305B66AB8F}" type="presOf" srcId="{6ACDC245-922D-954F-A81F-0176A7DEFB1B}" destId="{DBADFAD2-02E8-7E4F-B903-1171E6D13FFE}" srcOrd="0" destOrd="0" presId="urn:microsoft.com/office/officeart/2005/8/layout/process1"/>
    <dgm:cxn modelId="{B1CC4FE5-9381-CD42-9FDD-4D164F95A559}" type="presParOf" srcId="{E134096F-7640-F041-B118-73CB971B694C}" destId="{D5EC7563-4BB7-954E-8865-9D8FF834D0A9}" srcOrd="0" destOrd="0" presId="urn:microsoft.com/office/officeart/2005/8/layout/process1"/>
    <dgm:cxn modelId="{58C1D870-210F-F345-A2B0-4D3E4131E352}" type="presParOf" srcId="{E134096F-7640-F041-B118-73CB971B694C}" destId="{0E292332-1FDE-8643-B7D3-466C6BF33250}" srcOrd="1" destOrd="0" presId="urn:microsoft.com/office/officeart/2005/8/layout/process1"/>
    <dgm:cxn modelId="{80C54592-9A9B-4F4E-8777-A392BF5D759C}" type="presParOf" srcId="{0E292332-1FDE-8643-B7D3-466C6BF33250}" destId="{27AC6237-CA41-764D-AC96-A89421103142}" srcOrd="0" destOrd="0" presId="urn:microsoft.com/office/officeart/2005/8/layout/process1"/>
    <dgm:cxn modelId="{B9070135-528D-7E4F-AA92-D12A1D5460E9}" type="presParOf" srcId="{E134096F-7640-F041-B118-73CB971B694C}" destId="{DBADFAD2-02E8-7E4F-B903-1171E6D13FFE}" srcOrd="2" destOrd="0" presId="urn:microsoft.com/office/officeart/2005/8/layout/process1"/>
    <dgm:cxn modelId="{859157D4-4275-0C42-97A2-52A99BDF2604}" type="presParOf" srcId="{E134096F-7640-F041-B118-73CB971B694C}" destId="{2267A58D-0724-A742-9065-67DB9D31AE9E}" srcOrd="3" destOrd="0" presId="urn:microsoft.com/office/officeart/2005/8/layout/process1"/>
    <dgm:cxn modelId="{54F36CCF-C499-264C-9214-0CC79FF4DAAF}" type="presParOf" srcId="{2267A58D-0724-A742-9065-67DB9D31AE9E}" destId="{DB293047-E683-2F4F-8261-30F205FB1F93}" srcOrd="0" destOrd="0" presId="urn:microsoft.com/office/officeart/2005/8/layout/process1"/>
    <dgm:cxn modelId="{8B20E6F2-A326-0F43-A464-5B4308FAAE90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Sample prep</a:t>
          </a: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Clonal Amplification</a:t>
          </a: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75000"/>
                </a:schemeClr>
              </a:solidFill>
            </a:rPr>
            <a:t>Parallel sequencing</a:t>
          </a:r>
        </a:p>
      </dsp:txBody>
      <dsp:txXfrm>
        <a:off x="7563482" y="9172"/>
        <a:ext cx="2676404" cy="294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F6574-D568-4F3E-B4E2-EA41E2AAC578}" type="datetimeFigureOut">
              <a:rPr lang="nl-BE" smtClean="0"/>
              <a:t>23/10/2023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4CD5C-EEED-4FA8-A1F3-6FAEB1838F6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872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C3DB9-2C01-4243-A438-2FB87FAE7597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D2476-68FE-FD48-B5D2-BF54F827C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ificbiosciences.com/applications/denovo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pacificbiosciences.com/applications/base_modification/" TargetMode="External"/><Relationship Id="rId4" Type="http://schemas.openxmlformats.org/officeDocument/2006/relationships/hyperlink" Target="http://www.pacificbiosciences.com/applications/targe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5D9966-CDB2-42E1-9CAF-FFC07A9A8D43}" type="slidenum">
              <a:rPr lang="en-US">
                <a:solidFill>
                  <a:prstClr val="black"/>
                </a:solidFill>
                <a:latin typeface="Calibri"/>
              </a:rPr>
              <a:pPr/>
              <a:t>76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39775"/>
            <a:ext cx="6618287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79460" y="4717779"/>
            <a:ext cx="5440293" cy="4467156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The </a:t>
            </a:r>
            <a:r>
              <a:rPr lang="en-US" b="1" dirty="0"/>
              <a:t>SMRTbell</a:t>
            </a:r>
            <a:r>
              <a:rPr lang="en-US" dirty="0"/>
              <a:t> template format can be used for standard</a:t>
            </a:r>
            <a:r>
              <a:rPr lang="en-US" baseline="0" dirty="0"/>
              <a:t> continuous long reads </a:t>
            </a:r>
            <a:r>
              <a:rPr lang="en-US" dirty="0"/>
              <a:t>and circular consensus sequencing. For standard sequencing, each </a:t>
            </a:r>
            <a:r>
              <a:rPr lang="en-US" b="1" dirty="0"/>
              <a:t>SMRTbell</a:t>
            </a:r>
            <a:r>
              <a:rPr lang="en-US" dirty="0"/>
              <a:t> template generates one pass on each molecule sequenced. At the other extreme, for smaller insert sizes the </a:t>
            </a:r>
            <a:r>
              <a:rPr lang="en-US" b="1" dirty="0"/>
              <a:t>SMRTbell</a:t>
            </a:r>
            <a:r>
              <a:rPr lang="en-US" dirty="0"/>
              <a:t> template allows multiple reads to be generated on each molecule.  These can be combined together to generate a consensus read for each template.</a:t>
            </a:r>
            <a:r>
              <a:rPr lang="en-US" baseline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19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</a:rPr>
              <a:t>SMRT</a:t>
            </a:r>
            <a:r>
              <a:rPr lang="en-US" baseline="30000" dirty="0">
                <a:solidFill>
                  <a:srgbClr val="333333"/>
                </a:solidFill>
              </a:rPr>
              <a:t>®</a:t>
            </a:r>
            <a:r>
              <a:rPr lang="en-US" dirty="0">
                <a:solidFill>
                  <a:srgbClr val="333333"/>
                </a:solidFill>
              </a:rPr>
              <a:t> Sequencing provides greater than </a:t>
            </a:r>
            <a:r>
              <a:rPr lang="en-US" b="1" dirty="0">
                <a:solidFill>
                  <a:srgbClr val="333333"/>
                </a:solidFill>
              </a:rPr>
              <a:t>99.999% (QV 50) </a:t>
            </a:r>
            <a:r>
              <a:rPr lang="en-US" dirty="0">
                <a:solidFill>
                  <a:srgbClr val="333333"/>
                </a:solidFill>
              </a:rPr>
              <a:t>accurate sequencing results for resequencing and </a:t>
            </a:r>
            <a:r>
              <a:rPr lang="en-US" i="1" dirty="0">
                <a:solidFill>
                  <a:srgbClr val="333333"/>
                </a:solidFill>
              </a:rPr>
              <a:t>de novo</a:t>
            </a:r>
            <a:r>
              <a:rPr lang="en-US" dirty="0">
                <a:solidFill>
                  <a:srgbClr val="333333"/>
                </a:solidFill>
              </a:rPr>
              <a:t> applications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</a:rPr>
              <a:t>independent of sequence context or GC content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</a:rPr>
              <a:t>Evaluation of any sequencing technology has three aspects (single-pass error not among those):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</a:rPr>
              <a:t>Consensus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</a:rPr>
              <a:t>Errors are random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</a:rPr>
              <a:t>No systematic errors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</a:rPr>
              <a:t>Sequence context bias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</a:rPr>
              <a:t>Negligible sequence context bias (high AT, high GC, repeat sequences, palindromes)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rgbClr val="333333"/>
                </a:solidFill>
              </a:rPr>
              <a:t>Mappability</a:t>
            </a:r>
            <a:r>
              <a:rPr lang="en-US" b="1" dirty="0">
                <a:solidFill>
                  <a:srgbClr val="333333"/>
                </a:solidFill>
              </a:rPr>
              <a:t> of sequence reads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</a:rPr>
              <a:t>Longest reads means highest quality genomes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</a:rPr>
              <a:t>Best mapping into repetitive regions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rgbClr val="333333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33333"/>
                </a:solidFill>
              </a:rPr>
              <a:t>SMRT Sequencing has excellent performance in all three areas</a:t>
            </a:r>
          </a:p>
          <a:p>
            <a:pPr defTabSz="914350">
              <a:defRPr/>
            </a:pPr>
            <a:endParaRPr lang="en-US" baseline="0" dirty="0"/>
          </a:p>
          <a:p>
            <a:pPr defTabSz="914350">
              <a:defRPr/>
            </a:pPr>
            <a:endParaRPr lang="en-US" baseline="0" dirty="0"/>
          </a:p>
          <a:p>
            <a:pPr defTabSz="914350">
              <a:defRPr/>
            </a:pPr>
            <a:endParaRPr lang="en-US" baseline="0" dirty="0"/>
          </a:p>
          <a:p>
            <a:pPr defTabSz="914350">
              <a:defRPr/>
            </a:pPr>
            <a:r>
              <a:rPr lang="en-US" baseline="0" dirty="0"/>
              <a:t>Specific strains: </a:t>
            </a:r>
            <a:r>
              <a:rPr lang="en-US" i="1" dirty="0"/>
              <a:t>E. coli </a:t>
            </a:r>
            <a:r>
              <a:rPr lang="en-US" dirty="0"/>
              <a:t>K12, </a:t>
            </a:r>
            <a:r>
              <a:rPr lang="en-US" i="1" dirty="0"/>
              <a:t>R. </a:t>
            </a:r>
            <a:r>
              <a:rPr lang="en-US" i="1" dirty="0" err="1"/>
              <a:t>palustris</a:t>
            </a:r>
            <a:r>
              <a:rPr lang="en-US" dirty="0"/>
              <a:t>, </a:t>
            </a:r>
            <a:r>
              <a:rPr lang="en-US" i="1" dirty="0"/>
              <a:t>S. aureus </a:t>
            </a:r>
            <a:r>
              <a:rPr lang="en-US" dirty="0"/>
              <a:t>USA300/TCH1516</a:t>
            </a:r>
          </a:p>
          <a:p>
            <a:endParaRPr lang="en-US" dirty="0"/>
          </a:p>
          <a:p>
            <a:r>
              <a:rPr lang="en-US" dirty="0"/>
              <a:t>Star</a:t>
            </a:r>
            <a:r>
              <a:rPr lang="en-US" baseline="0" dirty="0"/>
              <a:t> represents point at which PacBio</a:t>
            </a:r>
            <a:r>
              <a:rPr lang="en-US" baseline="30000" dirty="0"/>
              <a:t>® </a:t>
            </a:r>
            <a:r>
              <a:rPr lang="en-US" baseline="0" dirty="0"/>
              <a:t>reads aligned to reference with Quiver show perfect concordance with known reference.  These would be 100% accurate, but QV score will ultimately be limited by genome size.</a:t>
            </a:r>
          </a:p>
          <a:p>
            <a:r>
              <a:rPr lang="en-US" baseline="0" dirty="0"/>
              <a:t>- </a:t>
            </a:r>
            <a:r>
              <a:rPr lang="en-US" i="1" baseline="0" dirty="0"/>
              <a:t>E. coli  </a:t>
            </a:r>
            <a:r>
              <a:rPr lang="en-US" baseline="0" dirty="0"/>
              <a:t>has 0 variants compared to reference starting at 80X coverage</a:t>
            </a:r>
          </a:p>
          <a:p>
            <a:r>
              <a:rPr lang="en-US" baseline="0" dirty="0"/>
              <a:t>- </a:t>
            </a:r>
            <a:r>
              <a:rPr lang="en-US" i="1" baseline="0" dirty="0"/>
              <a:t>S. aureus </a:t>
            </a:r>
            <a:r>
              <a:rPr lang="en-US" baseline="0" dirty="0"/>
              <a:t>has 0 variants compared to reference starting at 60X coverage</a:t>
            </a:r>
          </a:p>
          <a:p>
            <a:r>
              <a:rPr lang="en-US" baseline="0" dirty="0"/>
              <a:t>- </a:t>
            </a:r>
            <a:r>
              <a:rPr lang="en-US" i="1" baseline="0" dirty="0"/>
              <a:t>R. </a:t>
            </a:r>
            <a:r>
              <a:rPr lang="en-US" i="1" baseline="0" dirty="0" err="1"/>
              <a:t>palustris</a:t>
            </a:r>
            <a:r>
              <a:rPr lang="en-US" i="1" baseline="0" dirty="0"/>
              <a:t> </a:t>
            </a:r>
            <a:r>
              <a:rPr lang="en-US" baseline="0" dirty="0"/>
              <a:t>still has 5 differences from the reference at 100X coverage.  These may or may not be real errors.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03D2-E378-44B9-9214-30075DBF7DA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45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Extraordinarily long reads</a:t>
            </a:r>
            <a:r>
              <a:rPr lang="en-US" dirty="0"/>
              <a:t>: Produce reads with average lengths of 3,000 to 5,000 bp, with the longest reads over 20,000 base pairs.</a:t>
            </a:r>
          </a:p>
          <a:p>
            <a:r>
              <a:rPr lang="en-US" b="1" dirty="0"/>
              <a:t>Extremely high accuracy</a:t>
            </a:r>
            <a:r>
              <a:rPr lang="en-US" dirty="0"/>
              <a:t>: Perform </a:t>
            </a:r>
            <a:r>
              <a:rPr lang="en-US" i="1" dirty="0">
                <a:effectLst/>
                <a:hlinkClick r:id="rId3"/>
              </a:rPr>
              <a:t>de novo</a:t>
            </a:r>
            <a:r>
              <a:rPr lang="en-US" dirty="0">
                <a:hlinkClick r:id="rId3"/>
              </a:rPr>
              <a:t> assembly</a:t>
            </a:r>
            <a:r>
              <a:rPr lang="en-US" dirty="0"/>
              <a:t> of genomes and detect variants with greater than 99.999% accuracy. Sequence individual molecules with 99% accuracy at greater than Sanger lengths.</a:t>
            </a:r>
          </a:p>
          <a:p>
            <a:r>
              <a:rPr lang="en-US" b="1" dirty="0"/>
              <a:t>Exquisite sensitivity</a:t>
            </a:r>
            <a:r>
              <a:rPr lang="en-US" dirty="0"/>
              <a:t>: Detect </a:t>
            </a:r>
            <a:r>
              <a:rPr lang="en-US" dirty="0">
                <a:hlinkClick r:id="rId4"/>
              </a:rPr>
              <a:t>minor variants</a:t>
            </a:r>
            <a:r>
              <a:rPr lang="en-US" dirty="0"/>
              <a:t> that are present at a frequency less than 0.1%.</a:t>
            </a:r>
          </a:p>
          <a:p>
            <a:r>
              <a:rPr lang="en-US" dirty="0"/>
              <a:t>For research in </a:t>
            </a:r>
            <a:r>
              <a:rPr lang="en-US" dirty="0">
                <a:hlinkClick r:id="rId5"/>
              </a:rPr>
              <a:t>epigenetics and methylation</a:t>
            </a:r>
            <a:r>
              <a:rPr lang="en-US" dirty="0"/>
              <a:t>, the PacBio </a:t>
            </a:r>
            <a:r>
              <a:rPr lang="en-US" i="1" dirty="0">
                <a:effectLst/>
              </a:rPr>
              <a:t>RS</a:t>
            </a:r>
            <a:r>
              <a:rPr lang="en-US" dirty="0"/>
              <a:t> is the only commercially available system that can:</a:t>
            </a:r>
          </a:p>
          <a:p>
            <a:r>
              <a:rPr lang="en-US" b="1" dirty="0"/>
              <a:t>Discover a broad spectrum of DNA base modifications</a:t>
            </a:r>
            <a:r>
              <a:rPr lang="en-US" dirty="0"/>
              <a:t>: Go beyond 5-methylcytosine and detect N6-methyladenine, N4-methylcytosine, DNA oxidative damage and other modified bases in the same sequencing run that reads the canonical base sequence.</a:t>
            </a:r>
          </a:p>
          <a:p>
            <a:endParaRPr lang="en-US" dirty="0"/>
          </a:p>
          <a:p>
            <a:r>
              <a:rPr lang="en-US" dirty="0"/>
              <a:t>Additionally, the PacBio </a:t>
            </a:r>
            <a:r>
              <a:rPr lang="en-US" i="1" dirty="0">
                <a:effectLst/>
              </a:rPr>
              <a:t>RS</a:t>
            </a:r>
            <a:r>
              <a:rPr lang="en-US" dirty="0"/>
              <a:t> offers:</a:t>
            </a:r>
          </a:p>
          <a:p>
            <a:r>
              <a:rPr lang="en-US" b="1" dirty="0"/>
              <a:t>Shortest run time</a:t>
            </a:r>
            <a:r>
              <a:rPr lang="en-US" dirty="0"/>
              <a:t>: Sequence for as little as 30 minutes and still get reads longer than Sanger sequencing.</a:t>
            </a:r>
          </a:p>
          <a:p>
            <a:r>
              <a:rPr lang="en-US" b="1" dirty="0"/>
              <a:t>Least GC bias</a:t>
            </a:r>
            <a:r>
              <a:rPr lang="en-US" dirty="0"/>
              <a:t>: Sequence through regions of extremely high or low GC content with ease, resulting in more even coverage.</a:t>
            </a:r>
          </a:p>
          <a:p>
            <a:r>
              <a:rPr lang="en-US" b="1" dirty="0"/>
              <a:t>No amplification bias</a:t>
            </a:r>
            <a:r>
              <a:rPr lang="en-US" dirty="0"/>
              <a:t>: Samples need not be amplified, improving coverage uniformity and avoiding artifacts.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03D2-E378-44B9-9214-30075DBF7DA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713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</a:t>
            </a:r>
            <a:r>
              <a:rPr lang="en-US" baseline="0" dirty="0"/>
              <a:t> Hunt Morgan does not believe Mendel (after rediscovery in 1900) and </a:t>
            </a:r>
            <a:r>
              <a:rPr lang="en-US" baseline="0" dirty="0" err="1"/>
              <a:t>Stutton-Boveri</a:t>
            </a:r>
            <a:r>
              <a:rPr lang="en-US" baseline="0" dirty="0"/>
              <a:t> chromosome hypothesis. Wants to settle debate but finds mutations are present on chromosomes and develops genetic linkage (after </a:t>
            </a:r>
            <a:r>
              <a:rPr lang="en-US" baseline="0" dirty="0" err="1"/>
              <a:t>Frans</a:t>
            </a:r>
            <a:r>
              <a:rPr lang="en-US" baseline="0" dirty="0"/>
              <a:t> Alphonse </a:t>
            </a:r>
            <a:r>
              <a:rPr lang="en-US" baseline="0" dirty="0" err="1"/>
              <a:t>Janssens</a:t>
            </a:r>
            <a:r>
              <a:rPr lang="en-US" baseline="0" dirty="0"/>
              <a:t>, KUL, observes cross-over).</a:t>
            </a:r>
          </a:p>
          <a:p>
            <a:r>
              <a:rPr lang="en-US" baseline="0" dirty="0" err="1"/>
              <a:t>Fiers</a:t>
            </a:r>
            <a:r>
              <a:rPr lang="en-US" baseline="0" dirty="0"/>
              <a:t> went for the RNA sequencing approach (bacteriophage MS2) but Sanger for DNA after initial failure on RNA. Sanger optimized fractionation used chain termination and won Nobel </a:t>
            </a:r>
          </a:p>
          <a:p>
            <a:r>
              <a:rPr lang="en-US" baseline="0" dirty="0" err="1"/>
              <a:t>Maxam</a:t>
            </a:r>
            <a:r>
              <a:rPr lang="en-US" baseline="0" dirty="0"/>
              <a:t>-Gilbert: make different nucleotide specific </a:t>
            </a:r>
            <a:r>
              <a:rPr lang="en-US" baseline="0" dirty="0" err="1"/>
              <a:t>abasic</a:t>
            </a:r>
            <a:r>
              <a:rPr lang="en-US" baseline="0" dirty="0"/>
              <a:t> sites in P</a:t>
            </a:r>
            <a:r>
              <a:rPr lang="en-US" baseline="30000" dirty="0"/>
              <a:t>32</a:t>
            </a:r>
            <a:r>
              <a:rPr lang="en-US" baseline="0" dirty="0"/>
              <a:t>-DNA that are sensitive to cutting with </a:t>
            </a:r>
            <a:r>
              <a:rPr lang="en-US" baseline="0" dirty="0" err="1"/>
              <a:t>Piperidine</a:t>
            </a:r>
            <a:r>
              <a:rPr lang="en-US" baseline="0" dirty="0"/>
              <a:t> and electrophorese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</a:t>
            </a:r>
            <a:r>
              <a:rPr lang="en-US" baseline="0" dirty="0"/>
              <a:t> Hunt Morgan does not believe Mendel (after rediscovery in 1900) and </a:t>
            </a:r>
            <a:r>
              <a:rPr lang="en-US" baseline="0" dirty="0" err="1"/>
              <a:t>Stutton-Boveri</a:t>
            </a:r>
            <a:r>
              <a:rPr lang="en-US" baseline="0" dirty="0"/>
              <a:t> chromosome hypothesis. Wants to settle debate but finds mutations are present on chromosomes and develops genetic linkage (after </a:t>
            </a:r>
            <a:r>
              <a:rPr lang="en-US" baseline="0" dirty="0" err="1"/>
              <a:t>Frans</a:t>
            </a:r>
            <a:r>
              <a:rPr lang="en-US" baseline="0" dirty="0"/>
              <a:t> Alphonse </a:t>
            </a:r>
            <a:r>
              <a:rPr lang="en-US" baseline="0" dirty="0" err="1"/>
              <a:t>Janssens</a:t>
            </a:r>
            <a:r>
              <a:rPr lang="en-US" baseline="0" dirty="0"/>
              <a:t>, KUL, observes cross-over).</a:t>
            </a:r>
          </a:p>
          <a:p>
            <a:r>
              <a:rPr lang="en-US" baseline="0" dirty="0" err="1"/>
              <a:t>Fiers</a:t>
            </a:r>
            <a:r>
              <a:rPr lang="en-US" baseline="0" dirty="0"/>
              <a:t> went for the RNA sequencing approach (bacteriophage MS2) but Sanger for DNA after initial failure on RNA. Sanger optimized fractionation used chain termination and won Nobel </a:t>
            </a:r>
          </a:p>
          <a:p>
            <a:r>
              <a:rPr lang="en-US" baseline="0" dirty="0" err="1"/>
              <a:t>Maxam</a:t>
            </a:r>
            <a:r>
              <a:rPr lang="en-US" baseline="0" dirty="0"/>
              <a:t>-Gilbert: make different nucleotide specific </a:t>
            </a:r>
            <a:r>
              <a:rPr lang="en-US" baseline="0" dirty="0" err="1"/>
              <a:t>abasic</a:t>
            </a:r>
            <a:r>
              <a:rPr lang="en-US" baseline="0" dirty="0"/>
              <a:t> sites in P</a:t>
            </a:r>
            <a:r>
              <a:rPr lang="en-US" baseline="30000" dirty="0"/>
              <a:t>32</a:t>
            </a:r>
            <a:r>
              <a:rPr lang="en-US" baseline="0" dirty="0"/>
              <a:t>-DNA that are sensitive to cutting with </a:t>
            </a:r>
            <a:r>
              <a:rPr lang="en-US" baseline="0" dirty="0" err="1"/>
              <a:t>Piperidine</a:t>
            </a:r>
            <a:r>
              <a:rPr lang="en-US" baseline="0" dirty="0"/>
              <a:t> and electrophorese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</a:t>
            </a:r>
            <a:r>
              <a:rPr lang="en-US" baseline="0" dirty="0"/>
              <a:t> Hunt Morgan does not believe Mendel (after rediscovery in 1900). Wants to settle debate on but finds mutations are present on chromosomes and develops genetic linkage (after </a:t>
            </a:r>
            <a:r>
              <a:rPr lang="en-US" baseline="0" dirty="0" err="1"/>
              <a:t>Frans</a:t>
            </a:r>
            <a:r>
              <a:rPr lang="en-US" baseline="0" dirty="0"/>
              <a:t> Alphonse </a:t>
            </a:r>
            <a:r>
              <a:rPr lang="en-US" baseline="0" dirty="0" err="1"/>
              <a:t>Janssens</a:t>
            </a:r>
            <a:r>
              <a:rPr lang="en-US" baseline="0" dirty="0"/>
              <a:t>, KUL, observes cross-over).</a:t>
            </a:r>
          </a:p>
          <a:p>
            <a:r>
              <a:rPr lang="en-US" baseline="0" dirty="0" err="1"/>
              <a:t>Fiers</a:t>
            </a:r>
            <a:r>
              <a:rPr lang="en-US" baseline="0" dirty="0"/>
              <a:t> went for the RNA sequencing approach (bacteriophage MS2) but Sanger for DNA after initial failure on RNA. Sanger optimized fractionation used chain termination and won Nobel </a:t>
            </a:r>
          </a:p>
          <a:p>
            <a:r>
              <a:rPr lang="en-US" baseline="0" dirty="0" err="1"/>
              <a:t>Maxam</a:t>
            </a:r>
            <a:r>
              <a:rPr lang="en-US" baseline="0" dirty="0"/>
              <a:t>-Gilbert: make different nucleotide specific </a:t>
            </a:r>
            <a:r>
              <a:rPr lang="en-US" baseline="0" dirty="0" err="1"/>
              <a:t>abasic</a:t>
            </a:r>
            <a:r>
              <a:rPr lang="en-US" baseline="0" dirty="0"/>
              <a:t> sites in P</a:t>
            </a:r>
            <a:r>
              <a:rPr lang="en-US" baseline="30000" dirty="0"/>
              <a:t>32</a:t>
            </a:r>
            <a:r>
              <a:rPr lang="en-US" baseline="0" dirty="0"/>
              <a:t>-DNA that are sensitive to cutting with </a:t>
            </a:r>
            <a:r>
              <a:rPr lang="en-US" baseline="0" dirty="0" err="1"/>
              <a:t>Piperidine</a:t>
            </a:r>
            <a:r>
              <a:rPr lang="en-US" baseline="0" dirty="0"/>
              <a:t> and electrophorese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4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2000 </a:t>
            </a:r>
            <a:r>
              <a:rPr lang="en-US" dirty="0"/>
              <a:t>454</a:t>
            </a:r>
            <a:r>
              <a:rPr lang="en-US" baseline="0" dirty="0"/>
              <a:t> was founded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454 was the code name by which the project was referred to, at </a:t>
            </a:r>
            <a:r>
              <a:rPr lang="en-US" baseline="0" dirty="0" err="1"/>
              <a:t>CuraGen</a:t>
            </a:r>
            <a:r>
              <a:rPr lang="en-US" baseline="0" dirty="0"/>
              <a:t>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2005 publication</a:t>
            </a:r>
            <a:r>
              <a:rPr lang="en-US" baseline="0" dirty="0"/>
              <a:t> technology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2007 acquired by Roche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B24ED-DD38-4F6D-A199-53F2C40FFCF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C7CB-E36C-E74B-8461-30DF21A60AD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0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52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ZMW </a:t>
            </a:r>
            <a:endParaRPr lang="en-US" dirty="0"/>
          </a:p>
          <a:p>
            <a:pPr lvl="0"/>
            <a:r>
              <a:rPr lang="en-US" dirty="0"/>
              <a:t>SMRT Cell is one cornerstone of </a:t>
            </a:r>
            <a:r>
              <a:rPr lang="en-US" dirty="0" err="1"/>
              <a:t>PacBio’s</a:t>
            </a:r>
            <a:r>
              <a:rPr lang="en-US" dirty="0"/>
              <a:t> sequencing platform.</a:t>
            </a:r>
          </a:p>
          <a:p>
            <a:pPr lvl="0"/>
            <a:r>
              <a:rPr lang="en-US" dirty="0"/>
              <a:t>One of several key innovations that makes SMRT Sequencing possible</a:t>
            </a:r>
          </a:p>
          <a:p>
            <a:pPr lvl="0"/>
            <a:r>
              <a:rPr lang="en-US" dirty="0"/>
              <a:t>Each SMRT Cell is comprised of thousands of ZMWs </a:t>
            </a:r>
          </a:p>
          <a:p>
            <a:pPr lvl="0"/>
            <a:r>
              <a:rPr lang="en-US" dirty="0"/>
              <a:t>ZMW arrays are fabricated via standard wafer manufacturing processes </a:t>
            </a:r>
          </a:p>
          <a:p>
            <a:pPr lvl="1"/>
            <a:r>
              <a:rPr lang="en-US" dirty="0"/>
              <a:t>Lithography on a glass substrate</a:t>
            </a:r>
          </a:p>
          <a:p>
            <a:r>
              <a:rPr lang="en-US" b="1" dirty="0"/>
              <a:t> </a:t>
            </a:r>
            <a:endParaRPr lang="en-US" dirty="0"/>
          </a:p>
          <a:p>
            <a:pPr lvl="0"/>
            <a:r>
              <a:rPr lang="en-US" dirty="0"/>
              <a:t>The ZMW provides the smallest detection volume in the world, effectively creating an array the worlds most powerful microscope</a:t>
            </a:r>
          </a:p>
          <a:p>
            <a:r>
              <a:rPr lang="en-US" b="1" dirty="0"/>
              <a:t> </a:t>
            </a:r>
            <a:endParaRPr lang="en-US" dirty="0"/>
          </a:p>
          <a:p>
            <a:pPr lvl="0"/>
            <a:r>
              <a:rPr lang="en-US" dirty="0"/>
              <a:t>A ZMW works via same principle as metallic microwave oven door screen</a:t>
            </a:r>
          </a:p>
          <a:p>
            <a:pPr lvl="1"/>
            <a:r>
              <a:rPr lang="en-US" dirty="0"/>
              <a:t>Light wavelength &gt;&gt; ZMW diameter: it cannot pass through</a:t>
            </a:r>
          </a:p>
          <a:p>
            <a:pPr lvl="1"/>
            <a:r>
              <a:rPr lang="en-US" dirty="0"/>
              <a:t>Only a very small volume at the bottom of each ZMW is illuminated</a:t>
            </a:r>
          </a:p>
          <a:p>
            <a:r>
              <a:rPr lang="en-US" b="1" dirty="0"/>
              <a:t> </a:t>
            </a:r>
            <a:endParaRPr lang="en-US" dirty="0"/>
          </a:p>
          <a:p>
            <a:pPr lvl="0"/>
            <a:r>
              <a:rPr lang="en-US" dirty="0"/>
              <a:t>The volume illuminated is so small enough to encapsulate enable real-time observation of biological events such as DNA synthesis, at the single molecule level</a:t>
            </a:r>
          </a:p>
          <a:p>
            <a:pPr lvl="0"/>
            <a:r>
              <a:rPr lang="en-US" dirty="0"/>
              <a:t>Offers an elegant solution to an extremely complex problem</a:t>
            </a:r>
          </a:p>
          <a:p>
            <a:r>
              <a:rPr lang="en-US" b="1" dirty="0"/>
              <a:t> </a:t>
            </a:r>
            <a:endParaRPr lang="en-US" dirty="0"/>
          </a:p>
          <a:p>
            <a:pPr lvl="0"/>
            <a:r>
              <a:rPr lang="en-US" dirty="0"/>
              <a:t>Before sequencing begins, a process called immobilization binds the DNA template-polymerase complex to the bottom of the ZMW</a:t>
            </a:r>
          </a:p>
          <a:p>
            <a:pPr lvl="0"/>
            <a:r>
              <a:rPr lang="en-US" dirty="0"/>
              <a:t>Immobilization is fully automated and takes place entirely on the instrument</a:t>
            </a:r>
          </a:p>
          <a:p>
            <a:pPr lvl="0"/>
            <a:r>
              <a:rPr lang="en-US" dirty="0"/>
              <a:t>The polymerase is fixed while the DNA template processes during synthesis</a:t>
            </a:r>
          </a:p>
          <a:p>
            <a:pPr lvl="0"/>
            <a:r>
              <a:rPr lang="en-US" dirty="0"/>
              <a:t>Each ZMW can contain one DNA synthesis reaction.</a:t>
            </a:r>
          </a:p>
          <a:p>
            <a:pPr lvl="0"/>
            <a:r>
              <a:rPr lang="en-US" dirty="0"/>
              <a:t>ZMWs are multiplexed into an array to create SMRT Cells, which allow thousands of synthesis reactions to occur simultaneously.</a:t>
            </a:r>
          </a:p>
          <a:p>
            <a:pPr lvl="0"/>
            <a:endParaRPr lang="en-US" dirty="0"/>
          </a:p>
          <a:p>
            <a:r>
              <a:rPr lang="en-US" b="1" dirty="0"/>
              <a:t>Sequencing</a:t>
            </a:r>
            <a:endParaRPr lang="en-US" dirty="0"/>
          </a:p>
          <a:p>
            <a:pPr lvl="0"/>
            <a:r>
              <a:rPr lang="en-US" dirty="0"/>
              <a:t>SMRT Sequencing brings together three key </a:t>
            </a:r>
            <a:r>
              <a:rPr lang="en-US" dirty="0" err="1"/>
              <a:t>PacBio</a:t>
            </a:r>
            <a:r>
              <a:rPr lang="en-US" dirty="0"/>
              <a:t> innovations, making it possible to eavesdrop on the natural process of DNA replication</a:t>
            </a:r>
          </a:p>
          <a:p>
            <a:pPr lvl="1"/>
            <a:r>
              <a:rPr lang="en-US" dirty="0"/>
              <a:t>SMRT Cell</a:t>
            </a:r>
          </a:p>
          <a:p>
            <a:pPr lvl="1"/>
            <a:r>
              <a:rPr lang="en-US" dirty="0" err="1"/>
              <a:t>Phospholinked</a:t>
            </a:r>
            <a:r>
              <a:rPr lang="en-US" dirty="0"/>
              <a:t> nucleotides</a:t>
            </a:r>
          </a:p>
          <a:p>
            <a:pPr lvl="1"/>
            <a:r>
              <a:rPr lang="en-US" dirty="0" err="1"/>
              <a:t>PacBio</a:t>
            </a:r>
            <a:r>
              <a:rPr lang="en-US" dirty="0"/>
              <a:t> RS instrument</a:t>
            </a:r>
          </a:p>
          <a:p>
            <a:pPr lvl="0"/>
            <a:r>
              <a:rPr lang="en-US" dirty="0" err="1"/>
              <a:t>PacBio’s</a:t>
            </a:r>
            <a:r>
              <a:rPr lang="en-US" dirty="0"/>
              <a:t> platform automates the immobilization process as part of the preparation for sequencing.</a:t>
            </a:r>
          </a:p>
          <a:p>
            <a:pPr lvl="0"/>
            <a:r>
              <a:rPr lang="en-US" dirty="0" err="1"/>
              <a:t>Phospholinked</a:t>
            </a:r>
            <a:r>
              <a:rPr lang="en-US" dirty="0"/>
              <a:t> nucleotides are then introduced into the ZMW.</a:t>
            </a:r>
          </a:p>
          <a:p>
            <a:pPr lvl="0"/>
            <a:r>
              <a:rPr lang="en-US" dirty="0" err="1"/>
              <a:t>Phospholinked</a:t>
            </a:r>
            <a:r>
              <a:rPr lang="en-US" dirty="0"/>
              <a:t> nucleotides are second key to </a:t>
            </a:r>
            <a:r>
              <a:rPr lang="en-US" dirty="0" err="1"/>
              <a:t>PacBio</a:t>
            </a:r>
            <a:r>
              <a:rPr lang="en-US" dirty="0"/>
              <a:t> innovation that enable SMRT sequencing.</a:t>
            </a:r>
          </a:p>
          <a:p>
            <a:pPr lvl="0"/>
            <a:r>
              <a:rPr lang="en-US" dirty="0"/>
              <a:t>Each of 4 nucleotides in is labeled with a different </a:t>
            </a:r>
            <a:r>
              <a:rPr lang="en-US" dirty="0" err="1"/>
              <a:t>fluorophore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As a base is incorporated, the corresponding </a:t>
            </a:r>
            <a:r>
              <a:rPr lang="en-US" dirty="0" err="1"/>
              <a:t>fluorophore</a:t>
            </a:r>
            <a:r>
              <a:rPr lang="en-US" dirty="0"/>
              <a:t> emits a pulse of light</a:t>
            </a:r>
          </a:p>
          <a:p>
            <a:pPr lvl="0"/>
            <a:r>
              <a:rPr lang="en-US" dirty="0"/>
              <a:t>Single photon detection cameras inside the </a:t>
            </a:r>
            <a:r>
              <a:rPr lang="en-US" dirty="0" err="1"/>
              <a:t>PacBio</a:t>
            </a:r>
            <a:r>
              <a:rPr lang="en-US" dirty="0"/>
              <a:t> RS are able to detect the emitted flashes</a:t>
            </a:r>
          </a:p>
          <a:p>
            <a:pPr lvl="0"/>
            <a:r>
              <a:rPr lang="en-US" dirty="0"/>
              <a:t>The emitted flashes are processed by optimized algorithms to determine which base is bring incorporated.</a:t>
            </a:r>
          </a:p>
          <a:p>
            <a:pPr lvl="0"/>
            <a:r>
              <a:rPr lang="en-US" dirty="0"/>
              <a:t>The genius of </a:t>
            </a:r>
            <a:r>
              <a:rPr lang="en-US" dirty="0" err="1"/>
              <a:t>phospholinked</a:t>
            </a:r>
            <a:r>
              <a:rPr lang="en-US" dirty="0"/>
              <a:t> nucleotides is that the </a:t>
            </a:r>
            <a:r>
              <a:rPr lang="en-US" dirty="0" err="1"/>
              <a:t>fluorophore</a:t>
            </a:r>
            <a:r>
              <a:rPr lang="en-US" dirty="0"/>
              <a:t> is cleaved and floats from the detection volume</a:t>
            </a:r>
          </a:p>
          <a:p>
            <a:pPr lvl="0"/>
            <a:r>
              <a:rPr lang="en-US" dirty="0"/>
              <a:t>Therefore, no evidence of labeling remains in the detection volume after incorporation</a:t>
            </a:r>
          </a:p>
          <a:p>
            <a:pPr lvl="0"/>
            <a:r>
              <a:rPr lang="en-US" dirty="0"/>
              <a:t>This process occurs simultaneously in literally thousands of ZMWs, each of which can contain a different strand of DNA sample</a:t>
            </a:r>
          </a:p>
          <a:p>
            <a:r>
              <a:rPr lang="en-US" dirty="0"/>
              <a:t> </a:t>
            </a:r>
          </a:p>
          <a:p>
            <a:pPr lvl="0"/>
            <a:r>
              <a:rPr lang="en-US" dirty="0"/>
              <a:t>SMRT Cells are packaged into strips of 8 called 8Pacs</a:t>
            </a:r>
          </a:p>
          <a:p>
            <a:pPr lvl="0"/>
            <a:r>
              <a:rPr lang="en-US" dirty="0"/>
              <a:t>Up to 12 8Pacs may be loaded into a SMRT cell tray at once</a:t>
            </a:r>
          </a:p>
          <a:p>
            <a:pPr lvl="0"/>
            <a:r>
              <a:rPr lang="en-US" dirty="0"/>
              <a:t>One or all SMRT Cells can be used at a time</a:t>
            </a:r>
          </a:p>
          <a:p>
            <a:pPr lvl="0"/>
            <a:r>
              <a:rPr lang="en-US" dirty="0"/>
              <a:t>(Once removed from their sealed bag, an 8Pac has a lifetime of about 1 week)</a:t>
            </a:r>
          </a:p>
          <a:p>
            <a:r>
              <a:rPr lang="en-US" b="1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03D2-E378-44B9-9214-30075DBF7DA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7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8F100-79A4-438C-BD9F-FB09936CD6FF}" type="slidenum">
              <a:rPr lang="en-US">
                <a:solidFill>
                  <a:prstClr val="black"/>
                </a:solidFill>
                <a:latin typeface="Calibri"/>
              </a:rPr>
              <a:pPr/>
              <a:t>75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2950"/>
            <a:ext cx="6615113" cy="37226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79460" y="4716086"/>
            <a:ext cx="5440293" cy="4467156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The PacBio template preparation creates a structurally linear and topologically circular template.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SMRTbell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Template can be used with a variety of sequencing protocols. A single streamlined protocol is used to create libraries of various insert sizes from 200 bp to 20,000 bp depending on the needs of the application.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 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There is no need for routine amplification and only 500 </a:t>
            </a:r>
            <a:r>
              <a:rPr lang="en-US" dirty="0" err="1">
                <a:solidFill>
                  <a:srgbClr val="000000"/>
                </a:solidFill>
                <a:ea typeface="Times New Roman"/>
                <a:cs typeface="Calibri"/>
              </a:rPr>
              <a:t>ng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of sample is required for libraries of 1 kb or smaller. Suitable sample types include: purified genomic DNA, BACs, </a:t>
            </a:r>
            <a:r>
              <a:rPr lang="en-US" dirty="0" err="1">
                <a:solidFill>
                  <a:srgbClr val="000000"/>
                </a:solidFill>
                <a:ea typeface="Times New Roman"/>
                <a:cs typeface="Calibri"/>
              </a:rPr>
              <a:t>cDNA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libraries, and PCR products.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SMRTbell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libraries are stable, and may be stored for up to six months after preparation.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 </a:t>
            </a:r>
            <a:endParaRPr lang="en-US" dirty="0"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43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2" descr="Image result for kuleuve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406" y="110972"/>
            <a:ext cx="908016" cy="3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uzleuve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406" y="613682"/>
            <a:ext cx="908016" cy="29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3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67719"/>
            <a:ext cx="12192000" cy="59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DF8E9BA1-25C4-9742-86CF-BE49030C02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7718"/>
            <a:ext cx="1854200" cy="5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15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17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77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566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925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3331"/>
            <a:ext cx="10515600" cy="132556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38200" y="1297102"/>
            <a:ext cx="10515600" cy="4941079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buFont typeface="Arial" charset="0"/>
              <a:buChar char="•"/>
              <a:defRPr sz="2800">
                <a:solidFill>
                  <a:schemeClr val="tx1"/>
                </a:solidFill>
              </a:defRPr>
            </a:lvl1pPr>
            <a:lvl2pPr marL="514350" indent="-171450">
              <a:lnSpc>
                <a:spcPct val="150000"/>
              </a:lnSpc>
              <a:buSzPct val="75000"/>
              <a:buFont typeface="Courier New" charset="0"/>
              <a:buChar char="o"/>
              <a:defRPr sz="2400">
                <a:solidFill>
                  <a:schemeClr val="tx1"/>
                </a:solidFill>
              </a:defRPr>
            </a:lvl2pPr>
            <a:lvl3pPr marL="857250" indent="-171450">
              <a:buFont typeface="LucidaGrande" charset="0"/>
              <a:buChar char="-"/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 Klik om de tekststijl van het model te bewerken</a:t>
            </a:r>
          </a:p>
          <a:p>
            <a:pPr lvl="1"/>
            <a:r>
              <a:rPr lang="nl-NL" dirty="0"/>
              <a:t> Tweede niveau</a:t>
            </a:r>
          </a:p>
          <a:p>
            <a:pPr lvl="2"/>
            <a:r>
              <a:rPr lang="nl-NL" dirty="0"/>
              <a:t> 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71433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67719"/>
            <a:ext cx="12192000" cy="59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07A8CA3-31D9-4B8D-B1D0-FA59E8BADF0B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7718"/>
            <a:ext cx="1854200" cy="5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6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46.jpg"/><Relationship Id="rId4" Type="http://schemas.openxmlformats.org/officeDocument/2006/relationships/image" Target="../media/image45.t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eg"/><Relationship Id="rId9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99.jpeg"/><Relationship Id="rId4" Type="http://schemas.openxmlformats.org/officeDocument/2006/relationships/notesSlide" Target="../notesSlides/notesSlide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2.png"/><Relationship Id="rId18" Type="http://schemas.microsoft.com/office/2007/relationships/hdphoto" Target="../media/hdphoto4.wdp"/><Relationship Id="rId3" Type="http://schemas.openxmlformats.org/officeDocument/2006/relationships/tags" Target="../tags/tag6.xml"/><Relationship Id="rId21" Type="http://schemas.openxmlformats.org/officeDocument/2006/relationships/image" Target="../media/image106.jpeg"/><Relationship Id="rId7" Type="http://schemas.openxmlformats.org/officeDocument/2006/relationships/tags" Target="../tags/tag10.xml"/><Relationship Id="rId12" Type="http://schemas.openxmlformats.org/officeDocument/2006/relationships/image" Target="../media/image101.jpeg"/><Relationship Id="rId17" Type="http://schemas.openxmlformats.org/officeDocument/2006/relationships/image" Target="../media/image104.png"/><Relationship Id="rId2" Type="http://schemas.openxmlformats.org/officeDocument/2006/relationships/tags" Target="../tags/tag5.xml"/><Relationship Id="rId16" Type="http://schemas.microsoft.com/office/2007/relationships/hdphoto" Target="../media/hdphoto3.wdp"/><Relationship Id="rId20" Type="http://schemas.microsoft.com/office/2007/relationships/hdphoto" Target="../media/hdphoto5.wdp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microsoft.com/office/2007/relationships/hdphoto" Target="../media/hdphoto1.wdp"/><Relationship Id="rId5" Type="http://schemas.openxmlformats.org/officeDocument/2006/relationships/tags" Target="../tags/tag8.xml"/><Relationship Id="rId15" Type="http://schemas.openxmlformats.org/officeDocument/2006/relationships/image" Target="../media/image103.png"/><Relationship Id="rId10" Type="http://schemas.openxmlformats.org/officeDocument/2006/relationships/image" Target="../media/image100.png"/><Relationship Id="rId19" Type="http://schemas.openxmlformats.org/officeDocument/2006/relationships/image" Target="../media/image105.png"/><Relationship Id="rId4" Type="http://schemas.openxmlformats.org/officeDocument/2006/relationships/tags" Target="../tags/tag7.xml"/><Relationship Id="rId9" Type="http://schemas.openxmlformats.org/officeDocument/2006/relationships/notesSlide" Target="../notesSlides/notesSlide10.xml"/><Relationship Id="rId1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518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Next Generation Sequencing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4339525"/>
            <a:ext cx="10515600" cy="18374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Wouter Bossuyt</a:t>
            </a:r>
          </a:p>
          <a:p>
            <a:pPr marL="0" indent="0" algn="ctr">
              <a:buNone/>
            </a:pPr>
            <a:r>
              <a:rPr lang="en-US" dirty="0"/>
              <a:t>Introduction to NGS sequencing</a:t>
            </a:r>
          </a:p>
          <a:p>
            <a:pPr marL="0" indent="0" algn="ctr">
              <a:buNone/>
            </a:pPr>
            <a:r>
              <a:rPr lang="en-US" dirty="0"/>
              <a:t>25/10/2023</a:t>
            </a:r>
          </a:p>
        </p:txBody>
      </p:sp>
    </p:spTree>
    <p:extLst>
      <p:ext uri="{BB962C8B-B14F-4D97-AF65-F5344CB8AC3E}">
        <p14:creationId xmlns:p14="http://schemas.microsoft.com/office/powerpoint/2010/main" val="129067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Landmarks in DNA sequen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Landmarks in DNA sequencing</a:t>
            </a:r>
          </a:p>
        </p:txBody>
      </p:sp>
      <p:sp>
        <p:nvSpPr>
          <p:cNvPr id="1290" name="1953 Discovery of DNA double helix structur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lang="en-US" sz="2400" dirty="0"/>
              <a:t>1911: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00" dirty="0"/>
              <a:t>Thomas Hunt Morgan disproves himself and find chromosomes as basis of hereditary</a:t>
            </a:r>
          </a:p>
          <a:p>
            <a:pPr defTabSz="397763">
              <a:lnSpc>
                <a:spcPct val="80000"/>
              </a:lnSpc>
              <a:defRPr sz="2088"/>
            </a:pPr>
            <a:r>
              <a:rPr lang="en-US" sz="2400" dirty="0"/>
              <a:t>1944-1952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88" dirty="0"/>
              <a:t>Avery–MacLeod–McCarty experiment (DNA in bacteria)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88" dirty="0"/>
              <a:t>Hershey–Chase experiment (DNA in phages)</a:t>
            </a:r>
            <a:endParaRPr lang="en-US" sz="2000" dirty="0"/>
          </a:p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1953 </a:t>
            </a:r>
            <a:endParaRPr lang="en-US" sz="2400" dirty="0"/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00" dirty="0"/>
              <a:t>Rosalind Franklin, Watson, Crick: </a:t>
            </a:r>
            <a:r>
              <a:rPr sz="2000" dirty="0"/>
              <a:t>Discovery of DNA double helix structure</a:t>
            </a:r>
            <a:endParaRPr lang="en-US" sz="2000" dirty="0"/>
          </a:p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lang="en-US" sz="2400" dirty="0"/>
              <a:t>1953-1977: the ‘desperate’ era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00" dirty="0"/>
              <a:t>Walter </a:t>
            </a:r>
            <a:r>
              <a:rPr lang="en-US" sz="2000" dirty="0" err="1"/>
              <a:t>Fiers</a:t>
            </a:r>
            <a:r>
              <a:rPr lang="en-US" sz="2000" dirty="0"/>
              <a:t> use RNase digest in competition with Sanger</a:t>
            </a:r>
            <a:endParaRPr sz="2000" dirty="0"/>
          </a:p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1977 </a:t>
            </a:r>
          </a:p>
          <a:p>
            <a:pPr marL="740664" lvl="1" indent="-342900" defTabSz="397763">
              <a:lnSpc>
                <a:spcPct val="80000"/>
              </a:lnSpc>
              <a:spcBef>
                <a:spcPts val="400"/>
              </a:spcBef>
              <a:defRPr sz="1827"/>
            </a:pPr>
            <a:r>
              <a:rPr sz="2000" dirty="0"/>
              <a:t>A Maxam and W Gilbert "DNA seq by chemical degradation"</a:t>
            </a:r>
            <a:endParaRPr lang="en-US" sz="2000" dirty="0"/>
          </a:p>
          <a:p>
            <a:pPr marL="740664" lvl="1" indent="-342900" defTabSz="397763">
              <a:lnSpc>
                <a:spcPct val="80000"/>
              </a:lnSpc>
              <a:spcBef>
                <a:spcPts val="400"/>
              </a:spcBef>
              <a:defRPr sz="1827"/>
            </a:pPr>
            <a:r>
              <a:rPr sz="2000" dirty="0"/>
              <a:t>F Sanger"DNA sequencing with chain-terminating inhibitors"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endParaRPr dirty="0"/>
          </a:p>
        </p:txBody>
      </p:sp>
      <p:pic>
        <p:nvPicPr>
          <p:cNvPr id="1292" name="Image" descr="Image"/>
          <p:cNvPicPr>
            <a:picLocks noChangeAspect="1"/>
          </p:cNvPicPr>
          <p:nvPr/>
        </p:nvPicPr>
        <p:blipFill>
          <a:blip r:embed="rId3"/>
          <a:srcRect r="48139"/>
          <a:stretch>
            <a:fillRect/>
          </a:stretch>
        </p:blipFill>
        <p:spPr>
          <a:xfrm>
            <a:off x="8507801" y="1048299"/>
            <a:ext cx="2629145" cy="5348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762" y="1403378"/>
            <a:ext cx="3889840" cy="24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Landmarks in DNA sequen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Landmarks in DNA sequencing</a:t>
            </a:r>
          </a:p>
        </p:txBody>
      </p:sp>
      <p:sp>
        <p:nvSpPr>
          <p:cNvPr id="1290" name="1953 Discovery of DNA double helix structur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1984 </a:t>
            </a:r>
            <a:endParaRPr lang="en-US" sz="2400" dirty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/>
              <a:t>DNA sequence of the Epstein-Barr virus, 17</a:t>
            </a:r>
            <a:r>
              <a:rPr lang="en-US" sz="2000" dirty="0"/>
              <a:t>2</a:t>
            </a:r>
            <a:r>
              <a:rPr sz="2000" dirty="0"/>
              <a:t> kb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1987 </a:t>
            </a:r>
            <a:r>
              <a:rPr lang="en-US" sz="2400" dirty="0"/>
              <a:t>	</a:t>
            </a:r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/>
              <a:t>Applied Biosystems - first automated sequencer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1991 </a:t>
            </a:r>
            <a:endParaRPr lang="en-US" sz="2400" dirty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/>
              <a:t>Sequencing of human genome in Venter's lab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1996 </a:t>
            </a:r>
            <a:endParaRPr lang="en-US" sz="2400" dirty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/>
              <a:t>P. Nyrén and M Ronaghi - pyrosequencing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2001 </a:t>
            </a:r>
            <a:endParaRPr lang="en-US" sz="2400" dirty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/>
              <a:t>A draft sequence of the human genome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2003 </a:t>
            </a:r>
            <a:endParaRPr lang="en-US" sz="2400" dirty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/>
              <a:t>human genome completed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2004 </a:t>
            </a:r>
            <a:endParaRPr lang="en-US" sz="2400" dirty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/>
              <a:t>454 Life Sciences markets first NGS machine</a:t>
            </a:r>
          </a:p>
        </p:txBody>
      </p:sp>
      <p:pic>
        <p:nvPicPr>
          <p:cNvPr id="6" name="Content Placeholder 5" descr="one-of-many-rows-of-abi-3730xl-automated-dna-analyzers-for-shotgu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21" y="1829594"/>
            <a:ext cx="4938358" cy="3377837"/>
          </a:xfrm>
          <a:prstGeom prst="rect">
            <a:avLst/>
          </a:prstGeom>
        </p:spPr>
      </p:pic>
      <p:pic>
        <p:nvPicPr>
          <p:cNvPr id="1026" name="Picture 2" descr="https://www.creative-biogene.com/blog/wp-content/uploads/2017/02/45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97" y="2031475"/>
            <a:ext cx="425767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55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98552" y="0"/>
            <a:ext cx="7402419" cy="617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9796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DNA Sequencing – the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NGS refers to non-Sanger-based high-throughput DNA sequencing technologies. </a:t>
            </a:r>
          </a:p>
          <a:p>
            <a:endParaRPr lang="en-US" dirty="0"/>
          </a:p>
          <a:p>
            <a:r>
              <a:rPr lang="en-US" dirty="0"/>
              <a:t>NGS technologies constitute various strategies that rely on a combination of </a:t>
            </a:r>
          </a:p>
          <a:p>
            <a:pPr lvl="1"/>
            <a:r>
              <a:rPr lang="en-US" dirty="0"/>
              <a:t>Library/template preparation</a:t>
            </a:r>
          </a:p>
          <a:p>
            <a:pPr lvl="1"/>
            <a:r>
              <a:rPr lang="en-US" dirty="0"/>
              <a:t>Parallel sequencing</a:t>
            </a:r>
          </a:p>
        </p:txBody>
      </p:sp>
    </p:spTree>
    <p:extLst>
      <p:ext uri="{BB962C8B-B14F-4D97-AF65-F5344CB8AC3E}">
        <p14:creationId xmlns:p14="http://schemas.microsoft.com/office/powerpoint/2010/main" val="70637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Illumina</a:t>
            </a:r>
          </a:p>
          <a:p>
            <a:r>
              <a:rPr lang="nl-BE" dirty="0" err="1"/>
              <a:t>Nanopore</a:t>
            </a:r>
            <a:endParaRPr lang="nl-BE" dirty="0"/>
          </a:p>
          <a:p>
            <a:r>
              <a:rPr lang="nl-BE" dirty="0" err="1"/>
              <a:t>Pacbio</a:t>
            </a:r>
            <a:endParaRPr lang="nl-BE" dirty="0"/>
          </a:p>
          <a:p>
            <a:r>
              <a:rPr lang="nl-BE" dirty="0"/>
              <a:t>MGI</a:t>
            </a:r>
          </a:p>
          <a:p>
            <a:r>
              <a:rPr lang="nl-BE" dirty="0"/>
              <a:t>AVITI </a:t>
            </a:r>
            <a:r>
              <a:rPr lang="nl-BE" dirty="0" err="1"/>
              <a:t>Elements</a:t>
            </a:r>
            <a:endParaRPr lang="nl-BE" dirty="0"/>
          </a:p>
          <a:p>
            <a:r>
              <a:rPr lang="nl-BE" dirty="0" err="1"/>
              <a:t>Ultima</a:t>
            </a:r>
            <a:endParaRPr lang="nl-BE" dirty="0"/>
          </a:p>
          <a:p>
            <a:r>
              <a:rPr lang="nl-BE" dirty="0"/>
              <a:t>…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Different </a:t>
            </a:r>
            <a:r>
              <a:rPr lang="nl-BE" dirty="0" err="1"/>
              <a:t>technologies</a:t>
            </a:r>
            <a:r>
              <a:rPr lang="nl-BE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14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675361" y="3762607"/>
            <a:ext cx="2101517" cy="1810466"/>
            <a:chOff x="3571873" y="3999462"/>
            <a:chExt cx="2101517" cy="1810466"/>
          </a:xfrm>
        </p:grpSpPr>
        <p:pic>
          <p:nvPicPr>
            <p:cNvPr id="1026" name="Picture 2" descr="Image result for mgi sequence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6057" r="15017"/>
            <a:stretch/>
          </p:blipFill>
          <p:spPr bwMode="auto">
            <a:xfrm>
              <a:off x="3571873" y="4396629"/>
              <a:ext cx="2101517" cy="1413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Ion torrent"/>
            <p:cNvSpPr txBox="1"/>
            <p:nvPr/>
          </p:nvSpPr>
          <p:spPr>
            <a:xfrm>
              <a:off x="4184579" y="3999462"/>
              <a:ext cx="1226781" cy="370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r>
                <a:rPr lang="en-US" dirty="0"/>
                <a:t>MGI</a:t>
              </a:r>
              <a:endParaRPr dirty="0"/>
            </a:p>
          </p:txBody>
        </p:sp>
      </p:grpSp>
      <p:pic>
        <p:nvPicPr>
          <p:cNvPr id="24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99" y="3662966"/>
            <a:ext cx="1101560" cy="1845260"/>
          </a:xfrm>
          <a:prstGeom prst="rect">
            <a:avLst/>
          </a:prstGeom>
        </p:spPr>
      </p:pic>
      <p:pic>
        <p:nvPicPr>
          <p:cNvPr id="25" name="Picture 2" descr="Image result for promethion nanopore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08" y="1649478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8223" y="144152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Nanopore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6927031" y="3227228"/>
            <a:ext cx="80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Pacbio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18145" y="5557481"/>
            <a:ext cx="1098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List of NGS </a:t>
            </a:r>
            <a:r>
              <a:rPr lang="nl-BE" dirty="0" err="1"/>
              <a:t>technologies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specs</a:t>
            </a:r>
            <a:r>
              <a:rPr lang="nl-BE" dirty="0"/>
              <a:t>:</a:t>
            </a:r>
          </a:p>
          <a:p>
            <a:r>
              <a:rPr lang="nl-BE" dirty="0"/>
              <a:t>https://docs.google.com/spreadsheets/d/1GMMfhyLK0-q8XkIo3YxlWaZA5vVMuhU1kg41g4xLkXc/edit?usp=sharing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77D0D9-D7C9-56AE-D522-E42599E85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7" r="16488"/>
          <a:stretch/>
        </p:blipFill>
        <p:spPr>
          <a:xfrm>
            <a:off x="3930569" y="1649478"/>
            <a:ext cx="1420942" cy="2121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050DE7-7532-A218-3054-D7DD5F636881}"/>
              </a:ext>
            </a:extLst>
          </p:cNvPr>
          <p:cNvSpPr txBox="1"/>
          <p:nvPr/>
        </p:nvSpPr>
        <p:spPr>
          <a:xfrm>
            <a:off x="4186438" y="126012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</a:t>
            </a:r>
            <a:endParaRPr lang="nl-B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1ED653-CFCE-546B-2E2A-A006B1B7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600" y="3596560"/>
            <a:ext cx="1143316" cy="18807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CD7BAC-3350-3356-5871-5F98DB3AF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3249" y="1883443"/>
            <a:ext cx="18288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0E58B5-5ECF-C1FB-3115-9700435B7F27}"/>
              </a:ext>
            </a:extLst>
          </p:cNvPr>
          <p:cNvSpPr txBox="1"/>
          <p:nvPr/>
        </p:nvSpPr>
        <p:spPr>
          <a:xfrm>
            <a:off x="9279335" y="1358685"/>
            <a:ext cx="14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AVITI Element</a:t>
            </a:r>
            <a:endParaRPr lang="nl-B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450C50-5720-59CE-ADA6-9479E17DEB37}"/>
              </a:ext>
            </a:extLst>
          </p:cNvPr>
          <p:cNvSpPr txBox="1"/>
          <p:nvPr/>
        </p:nvSpPr>
        <p:spPr>
          <a:xfrm>
            <a:off x="9330631" y="3205137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Ultima Genomics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8298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workflows</a:t>
            </a:r>
            <a:endParaRPr lang="nl-B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2184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BBFD19-2D3C-814F-A767-9E7740C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NGS workflow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48354" y="1317356"/>
            <a:ext cx="8701436" cy="4690631"/>
            <a:chOff x="1717642" y="2016752"/>
            <a:chExt cx="8332147" cy="3999081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F35FD927-15E1-E040-BAD9-34CF07D7E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1" r="47930" b="67990"/>
            <a:stretch/>
          </p:blipFill>
          <p:spPr>
            <a:xfrm>
              <a:off x="4245655" y="2158043"/>
              <a:ext cx="3073437" cy="1151880"/>
            </a:xfrm>
            <a:prstGeom prst="rect">
              <a:avLst/>
            </a:prstGeom>
          </p:spPr>
        </p:pic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0437F922-09C0-0E4D-B1DC-1DCFFDF57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" t="58055" r="38591" b="129"/>
            <a:stretch/>
          </p:blipFill>
          <p:spPr>
            <a:xfrm>
              <a:off x="6211615" y="4386149"/>
              <a:ext cx="3624593" cy="1504783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C89AD86A-212E-974C-8F59-E80F11565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7411" y="2016752"/>
              <a:ext cx="1402378" cy="1513681"/>
            </a:xfrm>
            <a:prstGeom prst="rect">
              <a:avLst/>
            </a:prstGeom>
          </p:spPr>
        </p:pic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ED8BA669-9DC2-3849-A07D-D0D4FCF50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7" t="14899" r="69978" b="81348"/>
            <a:stretch/>
          </p:blipFill>
          <p:spPr>
            <a:xfrm>
              <a:off x="7431931" y="2706071"/>
              <a:ext cx="1001987" cy="135045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BF67A836-0E28-B04F-96D1-5F7347C7B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7" t="14899" r="69978" b="81348"/>
            <a:stretch/>
          </p:blipFill>
          <p:spPr>
            <a:xfrm rot="6787477">
              <a:off x="9381522" y="3976877"/>
              <a:ext cx="739183" cy="99625"/>
            </a:xfrm>
            <a:prstGeom prst="rect">
              <a:avLst/>
            </a:prstGeom>
          </p:spPr>
        </p:pic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6310B4EB-440F-FB40-B242-976B3F033A7A}"/>
                </a:ext>
              </a:extLst>
            </p:cNvPr>
            <p:cNvSpPr/>
            <p:nvPr/>
          </p:nvSpPr>
          <p:spPr>
            <a:xfrm>
              <a:off x="5070304" y="2258502"/>
              <a:ext cx="987647" cy="447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796CB0DF-2A0D-0F40-9C23-39E8D9555A73}"/>
                </a:ext>
              </a:extLst>
            </p:cNvPr>
            <p:cNvSpPr txBox="1"/>
            <p:nvPr/>
          </p:nvSpPr>
          <p:spPr>
            <a:xfrm>
              <a:off x="9050157" y="3529729"/>
              <a:ext cx="657705" cy="26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Library</a:t>
              </a:r>
            </a:p>
          </p:txBody>
        </p:sp>
        <p:pic>
          <p:nvPicPr>
            <p:cNvPr id="2050" name="Picture 2" descr="Image result for patien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10"/>
            <a:stretch/>
          </p:blipFill>
          <p:spPr bwMode="auto">
            <a:xfrm>
              <a:off x="1717642" y="3166647"/>
              <a:ext cx="1844866" cy="1276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Afbeelding 10">
              <a:extLst>
                <a:ext uri="{FF2B5EF4-FFF2-40B4-BE49-F238E27FC236}">
                  <a16:creationId xmlns:a16="http://schemas.microsoft.com/office/drawing/2014/main" id="{ED8BA669-9DC2-3849-A07D-D0D4FCF50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7" t="14899" r="69978" b="81348"/>
            <a:stretch/>
          </p:blipFill>
          <p:spPr>
            <a:xfrm rot="20665024">
              <a:off x="3208784" y="2784878"/>
              <a:ext cx="925943" cy="112474"/>
            </a:xfrm>
            <a:prstGeom prst="rect">
              <a:avLst/>
            </a:prstGeom>
          </p:spPr>
        </p:pic>
        <p:pic>
          <p:nvPicPr>
            <p:cNvPr id="18" name="Afbeelding 10">
              <a:extLst>
                <a:ext uri="{FF2B5EF4-FFF2-40B4-BE49-F238E27FC236}">
                  <a16:creationId xmlns:a16="http://schemas.microsoft.com/office/drawing/2014/main" id="{ED8BA669-9DC2-3849-A07D-D0D4FCF50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7" t="14899" r="69978" b="81348"/>
            <a:stretch/>
          </p:blipFill>
          <p:spPr>
            <a:xfrm rot="13925563">
              <a:off x="1879221" y="4925598"/>
              <a:ext cx="1001987" cy="135045"/>
            </a:xfrm>
            <a:prstGeom prst="rect">
              <a:avLst/>
            </a:prstGeom>
          </p:spPr>
        </p:pic>
        <p:pic>
          <p:nvPicPr>
            <p:cNvPr id="19" name="Afbeelding 10">
              <a:extLst>
                <a:ext uri="{FF2B5EF4-FFF2-40B4-BE49-F238E27FC236}">
                  <a16:creationId xmlns:a16="http://schemas.microsoft.com/office/drawing/2014/main" id="{ED8BA669-9DC2-3849-A07D-D0D4FCF50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7" t="14899" r="69978" b="81348"/>
            <a:stretch/>
          </p:blipFill>
          <p:spPr>
            <a:xfrm rot="10800000">
              <a:off x="5765006" y="5071015"/>
              <a:ext cx="446607" cy="13504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479" y="4866252"/>
              <a:ext cx="2884894" cy="892666"/>
            </a:xfrm>
            <a:prstGeom prst="rect">
              <a:avLst/>
            </a:prstGeom>
          </p:spPr>
        </p:pic>
        <p:sp>
          <p:nvSpPr>
            <p:cNvPr id="20" name="Tekstvak 13">
              <a:extLst>
                <a:ext uri="{FF2B5EF4-FFF2-40B4-BE49-F238E27FC236}">
                  <a16:creationId xmlns:a16="http://schemas.microsoft.com/office/drawing/2014/main" id="{796CB0DF-2A0D-0F40-9C23-39E8D9555A73}"/>
                </a:ext>
              </a:extLst>
            </p:cNvPr>
            <p:cNvSpPr txBox="1"/>
            <p:nvPr/>
          </p:nvSpPr>
          <p:spPr>
            <a:xfrm>
              <a:off x="2894283" y="5753432"/>
              <a:ext cx="2437535" cy="26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Variant filtering &amp; interpretation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22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297102"/>
            <a:ext cx="3929009" cy="4941079"/>
          </a:xfrm>
        </p:spPr>
        <p:txBody>
          <a:bodyPr/>
          <a:lstStyle/>
          <a:p>
            <a:r>
              <a:rPr lang="nl-NL" dirty="0" err="1"/>
              <a:t>Indexing</a:t>
            </a:r>
            <a:endParaRPr lang="nl-NL" dirty="0"/>
          </a:p>
          <a:p>
            <a:pPr lvl="1"/>
            <a:r>
              <a:rPr lang="nl-NL" dirty="0"/>
              <a:t>Sample barcodes</a:t>
            </a:r>
          </a:p>
          <a:p>
            <a:pPr lvl="1"/>
            <a:r>
              <a:rPr lang="nl-NL" dirty="0"/>
              <a:t>High </a:t>
            </a:r>
            <a:r>
              <a:rPr lang="nl-NL" dirty="0" err="1"/>
              <a:t>diversity</a:t>
            </a:r>
            <a:r>
              <a:rPr lang="nl-NL" dirty="0"/>
              <a:t> </a:t>
            </a:r>
            <a:r>
              <a:rPr lang="nl-NL" dirty="0" err="1"/>
              <a:t>necessary</a:t>
            </a:r>
            <a:endParaRPr lang="nl-NL" dirty="0"/>
          </a:p>
          <a:p>
            <a:pPr lvl="1"/>
            <a:r>
              <a:rPr lang="nl-NL" dirty="0"/>
              <a:t>Unique </a:t>
            </a:r>
            <a:r>
              <a:rPr lang="nl-NL" dirty="0" err="1"/>
              <a:t>dual</a:t>
            </a:r>
            <a:r>
              <a:rPr lang="nl-NL" dirty="0"/>
              <a:t> </a:t>
            </a:r>
            <a:r>
              <a:rPr lang="nl-NL" dirty="0" err="1"/>
              <a:t>indexing</a:t>
            </a:r>
            <a:r>
              <a:rPr lang="nl-NL" dirty="0"/>
              <a:t> is top</a:t>
            </a:r>
          </a:p>
        </p:txBody>
      </p:sp>
      <p:sp>
        <p:nvSpPr>
          <p:cNvPr id="6" name="Rechthoek 5"/>
          <p:cNvSpPr/>
          <p:nvPr/>
        </p:nvSpPr>
        <p:spPr>
          <a:xfrm>
            <a:off x="8926287" y="3396344"/>
            <a:ext cx="473527" cy="555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795D429-52B6-7B41-9812-94CA2D497F25}"/>
              </a:ext>
            </a:extLst>
          </p:cNvPr>
          <p:cNvSpPr/>
          <p:nvPr/>
        </p:nvSpPr>
        <p:spPr>
          <a:xfrm>
            <a:off x="6359237" y="3951514"/>
            <a:ext cx="1385455" cy="22866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4919165" y="2152889"/>
            <a:ext cx="6434635" cy="3815255"/>
            <a:chOff x="2912774" y="2286453"/>
            <a:chExt cx="6434635" cy="3815255"/>
          </a:xfrm>
        </p:grpSpPr>
        <p:pic>
          <p:nvPicPr>
            <p:cNvPr id="1025" name="Picture 1" descr="page7image928184736">
              <a:extLst>
                <a:ext uri="{FF2B5EF4-FFF2-40B4-BE49-F238E27FC236}">
                  <a16:creationId xmlns:a16="http://schemas.microsoft.com/office/drawing/2014/main" id="{7CFD2C3E-8EFE-A542-9E01-D492414535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829"/>
            <a:stretch/>
          </p:blipFill>
          <p:spPr bwMode="auto">
            <a:xfrm>
              <a:off x="2912774" y="2286453"/>
              <a:ext cx="4823666" cy="3815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" descr="page7image928184736">
              <a:extLst>
                <a:ext uri="{FF2B5EF4-FFF2-40B4-BE49-F238E27FC236}">
                  <a16:creationId xmlns:a16="http://schemas.microsoft.com/office/drawing/2014/main" id="{7CFD2C3E-8EFE-A542-9E01-D492414535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63" r="20586"/>
            <a:stretch/>
          </p:blipFill>
          <p:spPr bwMode="auto">
            <a:xfrm>
              <a:off x="7796062" y="2286453"/>
              <a:ext cx="1551347" cy="3815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722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1297102"/>
            <a:ext cx="7886700" cy="4941079"/>
          </a:xfrm>
        </p:spPr>
        <p:txBody>
          <a:bodyPr/>
          <a:lstStyle/>
          <a:p>
            <a:r>
              <a:rPr lang="nl-NL" dirty="0"/>
              <a:t>General DNA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endParaRPr lang="nl-NL" dirty="0"/>
          </a:p>
          <a:p>
            <a:r>
              <a:rPr lang="nl-NL" dirty="0"/>
              <a:t>General RNA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endParaRPr lang="nl-NL" dirty="0"/>
          </a:p>
          <a:p>
            <a:r>
              <a:rPr lang="nl-NL" dirty="0" err="1"/>
              <a:t>Targeted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r>
              <a:rPr lang="nl-NL" dirty="0"/>
              <a:t> approaches</a:t>
            </a:r>
          </a:p>
        </p:txBody>
      </p:sp>
    </p:spTree>
    <p:extLst>
      <p:ext uri="{BB962C8B-B14F-4D97-AF65-F5344CB8AC3E}">
        <p14:creationId xmlns:p14="http://schemas.microsoft.com/office/powerpoint/2010/main" val="1860245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1297102"/>
            <a:ext cx="7886700" cy="4941079"/>
          </a:xfrm>
        </p:spPr>
        <p:txBody>
          <a:bodyPr/>
          <a:lstStyle/>
          <a:p>
            <a:r>
              <a:rPr lang="nl-NL" dirty="0"/>
              <a:t>General DNA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endParaRPr lang="nl-NL" dirty="0"/>
          </a:p>
          <a:p>
            <a:r>
              <a:rPr lang="nl-NL" dirty="0">
                <a:solidFill>
                  <a:srgbClr val="C1E3EC"/>
                </a:solidFill>
              </a:rPr>
              <a:t>General RNA </a:t>
            </a:r>
            <a:r>
              <a:rPr lang="nl-NL" dirty="0" err="1">
                <a:solidFill>
                  <a:srgbClr val="C1E3EC"/>
                </a:solidFill>
              </a:rPr>
              <a:t>library</a:t>
            </a:r>
            <a:r>
              <a:rPr lang="nl-NL" dirty="0">
                <a:solidFill>
                  <a:srgbClr val="C1E3EC"/>
                </a:solidFill>
              </a:rPr>
              <a:t> </a:t>
            </a:r>
            <a:r>
              <a:rPr lang="nl-NL" dirty="0" err="1">
                <a:solidFill>
                  <a:srgbClr val="C1E3EC"/>
                </a:solidFill>
              </a:rPr>
              <a:t>prep</a:t>
            </a:r>
            <a:endParaRPr lang="nl-NL" dirty="0">
              <a:solidFill>
                <a:srgbClr val="C1E3EC"/>
              </a:solidFill>
            </a:endParaRPr>
          </a:p>
          <a:p>
            <a:r>
              <a:rPr lang="nl-NL" dirty="0" err="1">
                <a:solidFill>
                  <a:srgbClr val="C1E3EC"/>
                </a:solidFill>
              </a:rPr>
              <a:t>Targeted</a:t>
            </a:r>
            <a:r>
              <a:rPr lang="nl-NL" dirty="0">
                <a:solidFill>
                  <a:srgbClr val="C1E3EC"/>
                </a:solidFill>
              </a:rPr>
              <a:t> </a:t>
            </a:r>
            <a:r>
              <a:rPr lang="nl-NL" dirty="0" err="1">
                <a:solidFill>
                  <a:srgbClr val="C1E3EC"/>
                </a:solidFill>
              </a:rPr>
              <a:t>library</a:t>
            </a:r>
            <a:r>
              <a:rPr lang="nl-NL" dirty="0">
                <a:solidFill>
                  <a:srgbClr val="C1E3EC"/>
                </a:solidFill>
              </a:rPr>
              <a:t> </a:t>
            </a:r>
            <a:r>
              <a:rPr lang="nl-NL" dirty="0" err="1">
                <a:solidFill>
                  <a:srgbClr val="C1E3EC"/>
                </a:solidFill>
              </a:rPr>
              <a:t>prep</a:t>
            </a:r>
            <a:r>
              <a:rPr lang="nl-NL" dirty="0">
                <a:solidFill>
                  <a:srgbClr val="C1E3EC"/>
                </a:solidFill>
              </a:rPr>
              <a:t> approaches</a:t>
            </a:r>
          </a:p>
        </p:txBody>
      </p:sp>
    </p:spTree>
    <p:extLst>
      <p:ext uri="{BB962C8B-B14F-4D97-AF65-F5344CB8AC3E}">
        <p14:creationId xmlns:p14="http://schemas.microsoft.com/office/powerpoint/2010/main" val="310409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7A9721-8E6C-2010-677E-D0EE2FB69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6632"/>
            <a:ext cx="10351745" cy="5159750"/>
          </a:xfrm>
        </p:spPr>
      </p:pic>
    </p:spTree>
    <p:extLst>
      <p:ext uri="{BB962C8B-B14F-4D97-AF65-F5344CB8AC3E}">
        <p14:creationId xmlns:p14="http://schemas.microsoft.com/office/powerpoint/2010/main" val="14873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Fragmentation</a:t>
            </a:r>
            <a:endParaRPr lang="nl-NL" dirty="0"/>
          </a:p>
          <a:p>
            <a:endParaRPr lang="nl-NL" dirty="0"/>
          </a:p>
          <a:p>
            <a:endParaRPr lang="nl-NL" sz="4000" dirty="0"/>
          </a:p>
          <a:p>
            <a:pPr lvl="1"/>
            <a:r>
              <a:rPr lang="nl-NL" dirty="0"/>
              <a:t> </a:t>
            </a:r>
            <a:r>
              <a:rPr lang="nl-NL" dirty="0" err="1"/>
              <a:t>acoustic</a:t>
            </a:r>
            <a:endParaRPr lang="nl-NL" dirty="0"/>
          </a:p>
          <a:p>
            <a:pPr marL="342900" lvl="1" indent="0">
              <a:buNone/>
            </a:pPr>
            <a:r>
              <a:rPr lang="nl-NL" dirty="0"/>
              <a:t>		</a:t>
            </a:r>
            <a:r>
              <a:rPr lang="nl-NL" sz="2000" dirty="0" err="1">
                <a:solidFill>
                  <a:srgbClr val="32C2EC"/>
                </a:solidFill>
              </a:rPr>
              <a:t>covaris</a:t>
            </a:r>
            <a:endParaRPr lang="nl-NL" sz="2000" dirty="0">
              <a:solidFill>
                <a:srgbClr val="32C2EC"/>
              </a:solidFill>
            </a:endParaRPr>
          </a:p>
          <a:p>
            <a:pPr marL="342900" lvl="1" indent="0">
              <a:buNone/>
            </a:pPr>
            <a:endParaRPr lang="nl-NL" sz="1800" dirty="0"/>
          </a:p>
          <a:p>
            <a:pPr lvl="1"/>
            <a:r>
              <a:rPr lang="nl-NL" dirty="0"/>
              <a:t>  </a:t>
            </a:r>
            <a:r>
              <a:rPr lang="nl-NL" dirty="0" err="1"/>
              <a:t>enzymatic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48405" b="67846"/>
          <a:stretch/>
        </p:blipFill>
        <p:spPr>
          <a:xfrm>
            <a:off x="3203242" y="2064102"/>
            <a:ext cx="3578085" cy="131973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670" y="3946420"/>
            <a:ext cx="1229815" cy="185677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326" y="3828265"/>
            <a:ext cx="1905146" cy="19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Fragmentation</a:t>
            </a:r>
            <a:endParaRPr lang="nl-NL" dirty="0"/>
          </a:p>
          <a:p>
            <a:pPr lvl="1"/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check: </a:t>
            </a:r>
            <a:r>
              <a:rPr lang="nl-NL" dirty="0" err="1"/>
              <a:t>BioAnalyser</a:t>
            </a:r>
            <a:r>
              <a:rPr lang="nl-NL" dirty="0"/>
              <a:t> / </a:t>
            </a:r>
            <a:r>
              <a:rPr lang="nl-NL" dirty="0" err="1"/>
              <a:t>FragmentAnalyser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013" y="3178628"/>
            <a:ext cx="3258638" cy="196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14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Standard A-</a:t>
            </a:r>
            <a:r>
              <a:rPr lang="nl-NL" dirty="0" err="1"/>
              <a:t>tailing</a:t>
            </a:r>
            <a:r>
              <a:rPr lang="nl-NL" dirty="0"/>
              <a:t> &amp; </a:t>
            </a:r>
            <a:r>
              <a:rPr lang="nl-NL" dirty="0" err="1"/>
              <a:t>adaptor-ligation</a:t>
            </a:r>
            <a:r>
              <a:rPr lang="nl-NL" dirty="0"/>
              <a:t> (DNA/RNA)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22" y="2126750"/>
            <a:ext cx="6308417" cy="39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297102"/>
            <a:ext cx="9201150" cy="4941079"/>
          </a:xfrm>
        </p:spPr>
        <p:txBody>
          <a:bodyPr/>
          <a:lstStyle/>
          <a:p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Nextera</a:t>
            </a:r>
            <a:r>
              <a:rPr lang="nl-NL" dirty="0"/>
              <a:t> </a:t>
            </a:r>
            <a:r>
              <a:rPr lang="nl-NL" dirty="0" err="1"/>
              <a:t>tagmentation</a:t>
            </a:r>
            <a:endParaRPr lang="nl-NL" dirty="0"/>
          </a:p>
          <a:p>
            <a:r>
              <a:rPr lang="nl-NL" dirty="0" err="1"/>
              <a:t>Transposon-based</a:t>
            </a:r>
            <a:r>
              <a:rPr lang="nl-NL" dirty="0"/>
              <a:t> adapter </a:t>
            </a:r>
            <a:r>
              <a:rPr lang="nl-NL" dirty="0" err="1"/>
              <a:t>insertion</a:t>
            </a:r>
            <a:endParaRPr lang="nl-NL" dirty="0"/>
          </a:p>
          <a:p>
            <a:r>
              <a:rPr lang="nl-NL" dirty="0"/>
              <a:t>PCR-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indexing</a:t>
            </a:r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42" y="73331"/>
            <a:ext cx="5276169" cy="600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3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1297102"/>
            <a:ext cx="7886700" cy="4941079"/>
          </a:xfrm>
        </p:spPr>
        <p:txBody>
          <a:bodyPr/>
          <a:lstStyle/>
          <a:p>
            <a:r>
              <a:rPr lang="nl-NL" dirty="0"/>
              <a:t>General DNA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endParaRPr lang="nl-NL" dirty="0"/>
          </a:p>
          <a:p>
            <a:r>
              <a:rPr lang="nl-NL" dirty="0"/>
              <a:t>General RNA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endParaRPr lang="nl-NL" dirty="0"/>
          </a:p>
          <a:p>
            <a:r>
              <a:rPr lang="nl-NL" dirty="0" err="1"/>
              <a:t>Targeted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r>
              <a:rPr lang="nl-NL" dirty="0"/>
              <a:t> approaches</a:t>
            </a:r>
          </a:p>
        </p:txBody>
      </p:sp>
    </p:spTree>
    <p:extLst>
      <p:ext uri="{BB962C8B-B14F-4D97-AF65-F5344CB8AC3E}">
        <p14:creationId xmlns:p14="http://schemas.microsoft.com/office/powerpoint/2010/main" val="1360603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1297102"/>
            <a:ext cx="7886700" cy="4941079"/>
          </a:xfrm>
        </p:spPr>
        <p:txBody>
          <a:bodyPr/>
          <a:lstStyle/>
          <a:p>
            <a:r>
              <a:rPr lang="nl-NL" dirty="0">
                <a:solidFill>
                  <a:srgbClr val="C1E3EC"/>
                </a:solidFill>
              </a:rPr>
              <a:t>General DNA </a:t>
            </a:r>
            <a:r>
              <a:rPr lang="nl-NL" dirty="0" err="1">
                <a:solidFill>
                  <a:srgbClr val="C1E3EC"/>
                </a:solidFill>
              </a:rPr>
              <a:t>library</a:t>
            </a:r>
            <a:r>
              <a:rPr lang="nl-NL" dirty="0">
                <a:solidFill>
                  <a:srgbClr val="C1E3EC"/>
                </a:solidFill>
              </a:rPr>
              <a:t> </a:t>
            </a:r>
            <a:r>
              <a:rPr lang="nl-NL" dirty="0" err="1">
                <a:solidFill>
                  <a:srgbClr val="C1E3EC"/>
                </a:solidFill>
              </a:rPr>
              <a:t>prep</a:t>
            </a:r>
            <a:endParaRPr lang="nl-NL" dirty="0">
              <a:solidFill>
                <a:srgbClr val="C1E3EC"/>
              </a:solidFill>
            </a:endParaRPr>
          </a:p>
          <a:p>
            <a:r>
              <a:rPr lang="nl-NL" dirty="0"/>
              <a:t>General RNA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endParaRPr lang="nl-NL" dirty="0"/>
          </a:p>
          <a:p>
            <a:r>
              <a:rPr lang="nl-NL" dirty="0" err="1">
                <a:solidFill>
                  <a:srgbClr val="C1E3EC"/>
                </a:solidFill>
              </a:rPr>
              <a:t>Targeted</a:t>
            </a:r>
            <a:r>
              <a:rPr lang="nl-NL" dirty="0">
                <a:solidFill>
                  <a:srgbClr val="C1E3EC"/>
                </a:solidFill>
              </a:rPr>
              <a:t> </a:t>
            </a:r>
            <a:r>
              <a:rPr lang="nl-NL" dirty="0" err="1">
                <a:solidFill>
                  <a:srgbClr val="C1E3EC"/>
                </a:solidFill>
              </a:rPr>
              <a:t>library</a:t>
            </a:r>
            <a:r>
              <a:rPr lang="nl-NL" dirty="0">
                <a:solidFill>
                  <a:srgbClr val="C1E3EC"/>
                </a:solidFill>
              </a:rPr>
              <a:t> </a:t>
            </a:r>
            <a:r>
              <a:rPr lang="nl-NL" dirty="0" err="1">
                <a:solidFill>
                  <a:srgbClr val="C1E3EC"/>
                </a:solidFill>
              </a:rPr>
              <a:t>prep</a:t>
            </a:r>
            <a:r>
              <a:rPr lang="nl-NL" dirty="0">
                <a:solidFill>
                  <a:srgbClr val="C1E3EC"/>
                </a:solidFill>
              </a:rPr>
              <a:t> approaches</a:t>
            </a:r>
          </a:p>
        </p:txBody>
      </p:sp>
    </p:spTree>
    <p:extLst>
      <p:ext uri="{BB962C8B-B14F-4D97-AF65-F5344CB8AC3E}">
        <p14:creationId xmlns:p14="http://schemas.microsoft.com/office/powerpoint/2010/main" val="3199019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1297102"/>
            <a:ext cx="7886700" cy="4941079"/>
          </a:xfrm>
        </p:spPr>
        <p:txBody>
          <a:bodyPr/>
          <a:lstStyle/>
          <a:p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TruSeq</a:t>
            </a:r>
            <a:r>
              <a:rPr lang="nl-NL" dirty="0"/>
              <a:t> </a:t>
            </a:r>
            <a:r>
              <a:rPr lang="nl-NL" dirty="0" err="1"/>
              <a:t>Stranded</a:t>
            </a:r>
            <a:r>
              <a:rPr lang="nl-NL" dirty="0"/>
              <a:t> </a:t>
            </a:r>
            <a:r>
              <a:rPr lang="nl-NL" dirty="0" err="1"/>
              <a:t>mRNA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954" y="2321959"/>
            <a:ext cx="3888092" cy="37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7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LexoGen</a:t>
            </a:r>
            <a:r>
              <a:rPr lang="en-GB" dirty="0"/>
              <a:t> </a:t>
            </a:r>
            <a:r>
              <a:rPr lang="en-GB" dirty="0" err="1"/>
              <a:t>QuantSeq</a:t>
            </a:r>
            <a:r>
              <a:rPr lang="en-GB" dirty="0"/>
              <a:t> (RNA)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625" y="1204933"/>
            <a:ext cx="5448750" cy="50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1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1297102"/>
            <a:ext cx="7886700" cy="4941079"/>
          </a:xfrm>
        </p:spPr>
        <p:txBody>
          <a:bodyPr/>
          <a:lstStyle/>
          <a:p>
            <a:r>
              <a:rPr lang="nl-NL" dirty="0"/>
              <a:t>General DNA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endParaRPr lang="nl-NL" dirty="0"/>
          </a:p>
          <a:p>
            <a:r>
              <a:rPr lang="nl-NL" dirty="0"/>
              <a:t>General RNA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endParaRPr lang="nl-NL" dirty="0"/>
          </a:p>
          <a:p>
            <a:r>
              <a:rPr lang="nl-NL" dirty="0" err="1"/>
              <a:t>Targeted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r>
              <a:rPr lang="nl-NL" dirty="0"/>
              <a:t> approaches</a:t>
            </a:r>
          </a:p>
        </p:txBody>
      </p:sp>
    </p:spTree>
    <p:extLst>
      <p:ext uri="{BB962C8B-B14F-4D97-AF65-F5344CB8AC3E}">
        <p14:creationId xmlns:p14="http://schemas.microsoft.com/office/powerpoint/2010/main" val="3491441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1297102"/>
            <a:ext cx="7886700" cy="4941079"/>
          </a:xfrm>
        </p:spPr>
        <p:txBody>
          <a:bodyPr/>
          <a:lstStyle/>
          <a:p>
            <a:r>
              <a:rPr lang="nl-NL" dirty="0">
                <a:solidFill>
                  <a:srgbClr val="C1E3EC"/>
                </a:solidFill>
              </a:rPr>
              <a:t>General DNA </a:t>
            </a:r>
            <a:r>
              <a:rPr lang="nl-NL" dirty="0" err="1">
                <a:solidFill>
                  <a:srgbClr val="C1E3EC"/>
                </a:solidFill>
              </a:rPr>
              <a:t>library</a:t>
            </a:r>
            <a:r>
              <a:rPr lang="nl-NL" dirty="0">
                <a:solidFill>
                  <a:srgbClr val="C1E3EC"/>
                </a:solidFill>
              </a:rPr>
              <a:t> </a:t>
            </a:r>
            <a:r>
              <a:rPr lang="nl-NL" dirty="0" err="1">
                <a:solidFill>
                  <a:srgbClr val="C1E3EC"/>
                </a:solidFill>
              </a:rPr>
              <a:t>prep</a:t>
            </a:r>
            <a:endParaRPr lang="nl-NL" dirty="0">
              <a:solidFill>
                <a:srgbClr val="C1E3EC"/>
              </a:solidFill>
            </a:endParaRPr>
          </a:p>
          <a:p>
            <a:r>
              <a:rPr lang="nl-NL" dirty="0">
                <a:solidFill>
                  <a:srgbClr val="C1E3EC"/>
                </a:solidFill>
              </a:rPr>
              <a:t>General RNA </a:t>
            </a:r>
            <a:r>
              <a:rPr lang="nl-NL" dirty="0" err="1">
                <a:solidFill>
                  <a:srgbClr val="C1E3EC"/>
                </a:solidFill>
              </a:rPr>
              <a:t>library</a:t>
            </a:r>
            <a:r>
              <a:rPr lang="nl-NL" dirty="0">
                <a:solidFill>
                  <a:srgbClr val="C1E3EC"/>
                </a:solidFill>
              </a:rPr>
              <a:t> </a:t>
            </a:r>
            <a:r>
              <a:rPr lang="nl-NL" dirty="0" err="1">
                <a:solidFill>
                  <a:srgbClr val="C1E3EC"/>
                </a:solidFill>
              </a:rPr>
              <a:t>prep</a:t>
            </a:r>
            <a:endParaRPr lang="nl-NL" dirty="0">
              <a:solidFill>
                <a:srgbClr val="C1E3EC"/>
              </a:solidFill>
            </a:endParaRPr>
          </a:p>
          <a:p>
            <a:r>
              <a:rPr lang="nl-NL" dirty="0" err="1"/>
              <a:t>Targeted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prep</a:t>
            </a:r>
            <a:r>
              <a:rPr lang="nl-NL" dirty="0"/>
              <a:t> approaches</a:t>
            </a:r>
          </a:p>
          <a:p>
            <a:pPr lvl="1"/>
            <a:r>
              <a:rPr lang="nl-NL" dirty="0" err="1"/>
              <a:t>amplicon</a:t>
            </a:r>
            <a:r>
              <a:rPr lang="nl-NL" dirty="0"/>
              <a:t> </a:t>
            </a:r>
            <a:r>
              <a:rPr lang="nl-NL" dirty="0" err="1"/>
              <a:t>based</a:t>
            </a:r>
            <a:endParaRPr lang="nl-NL" dirty="0"/>
          </a:p>
          <a:p>
            <a:pPr lvl="1"/>
            <a:r>
              <a:rPr lang="nl-NL" dirty="0" err="1"/>
              <a:t>ligation</a:t>
            </a:r>
            <a:r>
              <a:rPr lang="nl-NL" dirty="0"/>
              <a:t> </a:t>
            </a:r>
            <a:r>
              <a:rPr lang="nl-NL" dirty="0" err="1"/>
              <a:t>based</a:t>
            </a:r>
            <a:endParaRPr lang="nl-NL" dirty="0"/>
          </a:p>
          <a:p>
            <a:pPr lvl="1"/>
            <a:r>
              <a:rPr lang="nl-NL" dirty="0" err="1"/>
              <a:t>enrichment</a:t>
            </a:r>
            <a:r>
              <a:rPr lang="nl-NL" dirty="0"/>
              <a:t> </a:t>
            </a:r>
            <a:r>
              <a:rPr lang="nl-NL" dirty="0" err="1"/>
              <a:t>based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9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7BA1BC-1900-7700-18BB-80228D2EA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055" y="1561134"/>
            <a:ext cx="10351745" cy="5058767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E5C1DD17-58CE-50BB-08BD-F1C5F895F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147"/>
          <a:stretch/>
        </p:blipFill>
        <p:spPr>
          <a:xfrm>
            <a:off x="1002055" y="236511"/>
            <a:ext cx="10351745" cy="13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1297102"/>
            <a:ext cx="7886700" cy="4941079"/>
          </a:xfrm>
        </p:spPr>
        <p:txBody>
          <a:bodyPr/>
          <a:lstStyle/>
          <a:p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step PCR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/>
          <a:srcRect l="25091" t="16855" r="1800" b="61588"/>
          <a:stretch/>
        </p:blipFill>
        <p:spPr>
          <a:xfrm>
            <a:off x="3218335" y="2415808"/>
            <a:ext cx="5391150" cy="1029977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8892664" y="2930797"/>
            <a:ext cx="18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267EB3"/>
                </a:solidFill>
              </a:rPr>
              <a:t>Performed</a:t>
            </a:r>
            <a:r>
              <a:rPr lang="nl-NL" dirty="0">
                <a:solidFill>
                  <a:srgbClr val="267EB3"/>
                </a:solidFill>
              </a:rPr>
              <a:t> </a:t>
            </a:r>
            <a:r>
              <a:rPr lang="nl-NL" dirty="0" err="1">
                <a:solidFill>
                  <a:srgbClr val="267EB3"/>
                </a:solidFill>
              </a:rPr>
              <a:t>by</a:t>
            </a:r>
            <a:r>
              <a:rPr lang="nl-NL" dirty="0">
                <a:solidFill>
                  <a:srgbClr val="267EB3"/>
                </a:solidFill>
              </a:rPr>
              <a:t> </a:t>
            </a:r>
            <a:r>
              <a:rPr lang="nl-NL" dirty="0" err="1">
                <a:solidFill>
                  <a:srgbClr val="267EB3"/>
                </a:solidFill>
              </a:rPr>
              <a:t>you</a:t>
            </a:r>
            <a:endParaRPr lang="nl-NL" dirty="0">
              <a:solidFill>
                <a:srgbClr val="267EB3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8892664" y="4215157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267EB3"/>
                </a:solidFill>
              </a:rPr>
              <a:t>Performed</a:t>
            </a:r>
            <a:r>
              <a:rPr lang="nl-NL" dirty="0">
                <a:solidFill>
                  <a:srgbClr val="267EB3"/>
                </a:solidFill>
              </a:rPr>
              <a:t> </a:t>
            </a:r>
            <a:r>
              <a:rPr lang="nl-NL" dirty="0" err="1">
                <a:solidFill>
                  <a:srgbClr val="267EB3"/>
                </a:solidFill>
              </a:rPr>
              <a:t>by</a:t>
            </a:r>
            <a:r>
              <a:rPr lang="nl-NL" dirty="0">
                <a:solidFill>
                  <a:srgbClr val="267EB3"/>
                </a:solidFill>
              </a:rPr>
              <a:t> </a:t>
            </a:r>
            <a:r>
              <a:rPr lang="nl-NL" dirty="0" err="1">
                <a:solidFill>
                  <a:srgbClr val="267EB3"/>
                </a:solidFill>
              </a:rPr>
              <a:t>the</a:t>
            </a:r>
            <a:r>
              <a:rPr lang="nl-NL" dirty="0">
                <a:solidFill>
                  <a:srgbClr val="267EB3"/>
                </a:solidFill>
              </a:rPr>
              <a:t> GC</a:t>
            </a:r>
          </a:p>
        </p:txBody>
      </p:sp>
      <p:sp>
        <p:nvSpPr>
          <p:cNvPr id="8" name="Right Brace 7"/>
          <p:cNvSpPr/>
          <p:nvPr/>
        </p:nvSpPr>
        <p:spPr>
          <a:xfrm>
            <a:off x="8572500" y="3633871"/>
            <a:ext cx="246194" cy="1547067"/>
          </a:xfrm>
          <a:prstGeom prst="rightBrace">
            <a:avLst>
              <a:gd name="adj1" fmla="val 67294"/>
              <a:gd name="adj2" fmla="val 5015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4819650" y="3162300"/>
            <a:ext cx="762000" cy="471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2"/>
          <p:cNvPicPr>
            <a:picLocks noChangeAspect="1"/>
          </p:cNvPicPr>
          <p:nvPr/>
        </p:nvPicPr>
        <p:blipFill rotWithShape="1">
          <a:blip r:embed="rId2"/>
          <a:srcRect l="6800" t="33827" r="1800" b="28508"/>
          <a:stretch/>
        </p:blipFill>
        <p:spPr>
          <a:xfrm>
            <a:off x="1878996" y="3228975"/>
            <a:ext cx="6740014" cy="17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7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1297102"/>
            <a:ext cx="7886700" cy="4941079"/>
          </a:xfrm>
        </p:spPr>
        <p:txBody>
          <a:bodyPr/>
          <a:lstStyle/>
          <a:p>
            <a:r>
              <a:rPr lang="nl-NL" dirty="0" err="1"/>
              <a:t>MIPs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3EF6B7-17E3-704D-A7F9-88BDB393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030" y="1851139"/>
            <a:ext cx="2635940" cy="423533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CEA9543-E59E-B64D-AC92-96146BF27AE1}"/>
              </a:ext>
            </a:extLst>
          </p:cNvPr>
          <p:cNvSpPr txBox="1"/>
          <p:nvPr/>
        </p:nvSpPr>
        <p:spPr>
          <a:xfrm>
            <a:off x="10305979" y="5944852"/>
            <a:ext cx="1886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267EB3"/>
                </a:solidFill>
              </a:rPr>
              <a:t>Niedzicka</a:t>
            </a:r>
            <a:r>
              <a:rPr lang="en-GB" sz="1400" dirty="0">
                <a:solidFill>
                  <a:srgbClr val="267EB3"/>
                </a:solidFill>
              </a:rPr>
              <a:t> </a:t>
            </a:r>
            <a:r>
              <a:rPr lang="en-GB" sz="1400" i="1" dirty="0">
                <a:solidFill>
                  <a:srgbClr val="267EB3"/>
                </a:solidFill>
              </a:rPr>
              <a:t>et al.</a:t>
            </a:r>
            <a:r>
              <a:rPr lang="en-GB" sz="1400" dirty="0">
                <a:solidFill>
                  <a:srgbClr val="267EB3"/>
                </a:solidFill>
              </a:rPr>
              <a:t> 2016</a:t>
            </a:r>
            <a:endParaRPr lang="en-GB" dirty="0">
              <a:solidFill>
                <a:srgbClr val="267EB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04261" y="1851139"/>
            <a:ext cx="179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Multiplex</a:t>
            </a:r>
            <a:r>
              <a:rPr lang="en-US" dirty="0"/>
              <a:t> probes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8438328" y="2962564"/>
            <a:ext cx="319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Hybridization and fill-in reaction</a:t>
            </a:r>
            <a:endParaRPr lang="nl-BE" dirty="0"/>
          </a:p>
        </p:txBody>
      </p:sp>
      <p:sp>
        <p:nvSpPr>
          <p:cNvPr id="9" name="TextBox 8"/>
          <p:cNvSpPr txBox="1"/>
          <p:nvPr/>
        </p:nvSpPr>
        <p:spPr>
          <a:xfrm>
            <a:off x="8404260" y="4073530"/>
            <a:ext cx="176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linearization</a:t>
            </a:r>
            <a:endParaRPr lang="nl-BE" dirty="0"/>
          </a:p>
        </p:txBody>
      </p:sp>
      <p:sp>
        <p:nvSpPr>
          <p:cNvPr id="10" name="TextBox 9"/>
          <p:cNvSpPr txBox="1"/>
          <p:nvPr/>
        </p:nvSpPr>
        <p:spPr>
          <a:xfrm>
            <a:off x="8404259" y="5376635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</a:t>
            </a:r>
            <a:r>
              <a:rPr lang="en-US" dirty="0" err="1"/>
              <a:t>amplificaiton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8361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1297102"/>
            <a:ext cx="7886700" cy="4941079"/>
          </a:xfrm>
        </p:spPr>
        <p:txBody>
          <a:bodyPr/>
          <a:lstStyle/>
          <a:p>
            <a:r>
              <a:rPr lang="nl-NL" dirty="0" err="1"/>
              <a:t>Sequence</a:t>
            </a:r>
            <a:r>
              <a:rPr lang="nl-NL" dirty="0"/>
              <a:t> </a:t>
            </a:r>
            <a:r>
              <a:rPr lang="nl-NL" dirty="0" err="1"/>
              <a:t>capture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Enrichment</a:t>
            </a:r>
            <a:endParaRPr lang="nl-NL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5823413A-9DEC-1642-A537-756F3742ACBD}"/>
              </a:ext>
            </a:extLst>
          </p:cNvPr>
          <p:cNvGrpSpPr/>
          <p:nvPr/>
        </p:nvGrpSpPr>
        <p:grpSpPr>
          <a:xfrm>
            <a:off x="2679123" y="2210916"/>
            <a:ext cx="6548005" cy="3759431"/>
            <a:chOff x="1155122" y="2210915"/>
            <a:chExt cx="6548005" cy="3759431"/>
          </a:xfrm>
        </p:grpSpPr>
        <p:pic>
          <p:nvPicPr>
            <p:cNvPr id="3073" name="Picture 1" descr="page10image2798270816">
              <a:extLst>
                <a:ext uri="{FF2B5EF4-FFF2-40B4-BE49-F238E27FC236}">
                  <a16:creationId xmlns:a16="http://schemas.microsoft.com/office/drawing/2014/main" id="{08D9200C-9024-F64A-82DD-858B95DAE9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9" t="2999" r="53138" b="49095"/>
            <a:stretch/>
          </p:blipFill>
          <p:spPr bwMode="auto">
            <a:xfrm>
              <a:off x="1155122" y="2210915"/>
              <a:ext cx="2867891" cy="3759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" descr="page10image2798270816">
              <a:extLst>
                <a:ext uri="{FF2B5EF4-FFF2-40B4-BE49-F238E27FC236}">
                  <a16:creationId xmlns:a16="http://schemas.microsoft.com/office/drawing/2014/main" id="{4AE598FD-6AF1-7C45-8550-C60866CAE2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9" t="53899" r="53138" b="605"/>
            <a:stretch/>
          </p:blipFill>
          <p:spPr bwMode="auto">
            <a:xfrm>
              <a:off x="4835236" y="2400028"/>
              <a:ext cx="2867891" cy="3570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Gebogen verbindingslijn 4">
              <a:extLst>
                <a:ext uri="{FF2B5EF4-FFF2-40B4-BE49-F238E27FC236}">
                  <a16:creationId xmlns:a16="http://schemas.microsoft.com/office/drawing/2014/main" id="{5C4136B1-6283-9D40-8749-EF5DBCA51345}"/>
                </a:ext>
              </a:extLst>
            </p:cNvPr>
            <p:cNvCxnSpPr>
              <a:stCxn id="3073" idx="2"/>
              <a:endCxn id="8" idx="0"/>
            </p:cNvCxnSpPr>
            <p:nvPr/>
          </p:nvCxnSpPr>
          <p:spPr>
            <a:xfrm rot="5400000" flipH="1" flipV="1">
              <a:off x="2643966" y="2345130"/>
              <a:ext cx="3570318" cy="3680114"/>
            </a:xfrm>
            <a:prstGeom prst="bentConnector5">
              <a:avLst>
                <a:gd name="adj1" fmla="val -6403"/>
                <a:gd name="adj2" fmla="val 50000"/>
                <a:gd name="adj3" fmla="val 106403"/>
              </a:avLst>
            </a:prstGeom>
            <a:ln w="28575">
              <a:solidFill>
                <a:srgbClr val="696A6C"/>
              </a:solidFill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0762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chose? Long read, short read,…</a:t>
            </a:r>
            <a:endParaRPr lang="nl-B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405654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5054238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664878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34215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37185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Illumina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Nanopore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Pacbio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79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 length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bp</a:t>
                      </a:r>
                      <a:r>
                        <a:rPr lang="en-US" baseline="0" dirty="0"/>
                        <a:t> to 600 </a:t>
                      </a:r>
                      <a:r>
                        <a:rPr lang="en-US" baseline="0" dirty="0" err="1"/>
                        <a:t>bp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Anything goes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250bp</a:t>
                      </a:r>
                      <a:r>
                        <a:rPr lang="en-US" baseline="0" dirty="0"/>
                        <a:t> to 25kb (or 100kb)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0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 and improving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34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to very large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 to large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80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Fragment size and GC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DNA</a:t>
                      </a:r>
                      <a:r>
                        <a:rPr lang="en-US" baseline="0" dirty="0"/>
                        <a:t> modifications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37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Applications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36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+++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1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RNAseq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6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Targeted resequencing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large fragments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48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 cell sequencing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26511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83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Illumina sequencing</a:t>
            </a:r>
            <a:endParaRPr lang="nl-B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080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Illumina</a:t>
            </a:r>
            <a:r>
              <a:rPr lang="en-US" dirty="0"/>
              <a:t> (</a:t>
            </a:r>
            <a:r>
              <a:rPr lang="en-US" dirty="0" err="1"/>
              <a:t>solexa</a:t>
            </a:r>
            <a:r>
              <a:rPr lang="en-US" dirty="0"/>
              <a:t>) sequencing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Illumina </a:t>
            </a:r>
            <a:r>
              <a:rPr lang="en-US" dirty="0" err="1"/>
              <a:t>MiSeq</a:t>
            </a:r>
            <a:r>
              <a:rPr lang="en-US" dirty="0"/>
              <a:t>, </a:t>
            </a:r>
            <a:r>
              <a:rPr lang="en-US" dirty="0" err="1"/>
              <a:t>NextSeq</a:t>
            </a:r>
            <a:r>
              <a:rPr lang="en-US" dirty="0"/>
              <a:t> 500, Nextseq2000, HiSeq4000 &amp; </a:t>
            </a:r>
            <a:r>
              <a:rPr lang="en-US" dirty="0" err="1"/>
              <a:t>NovaSeq</a:t>
            </a:r>
            <a:r>
              <a:rPr lang="en-US" dirty="0"/>
              <a:t> 6000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630E4B3-84AE-8145-982F-642D31BD1836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481" b="1629"/>
          <a:stretch/>
        </p:blipFill>
        <p:spPr>
          <a:xfrm>
            <a:off x="715776" y="4379212"/>
            <a:ext cx="1173626" cy="1154499"/>
          </a:xfrm>
          <a:prstGeom prst="rect">
            <a:avLst/>
          </a:prstGeom>
        </p:spPr>
      </p:pic>
      <p:pic>
        <p:nvPicPr>
          <p:cNvPr id="9" name="Picture 8" descr="Screen Shot 2013-10-11 at 17.23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" y="104857"/>
            <a:ext cx="2413000" cy="736600"/>
          </a:xfrm>
          <a:prstGeom prst="rect">
            <a:avLst/>
          </a:prstGeom>
        </p:spPr>
      </p:pic>
      <p:pic>
        <p:nvPicPr>
          <p:cNvPr id="10" name="pasted-image.tif"/>
          <p:cNvPicPr>
            <a:picLocks noChangeAspect="1"/>
          </p:cNvPicPr>
          <p:nvPr/>
        </p:nvPicPr>
        <p:blipFill rotWithShape="1">
          <a:blip r:embed="rId4"/>
          <a:srcRect l="15163" r="19069"/>
          <a:stretch/>
        </p:blipFill>
        <p:spPr>
          <a:xfrm>
            <a:off x="2383027" y="3847342"/>
            <a:ext cx="1510301" cy="1576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8" r="13488"/>
          <a:stretch/>
        </p:blipFill>
        <p:spPr>
          <a:xfrm>
            <a:off x="6256490" y="2948708"/>
            <a:ext cx="2722652" cy="27964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7" r="16488"/>
          <a:stretch/>
        </p:blipFill>
        <p:spPr>
          <a:xfrm>
            <a:off x="9472767" y="2632660"/>
            <a:ext cx="1849348" cy="2761651"/>
          </a:xfrm>
          <a:prstGeom prst="rect">
            <a:avLst/>
          </a:prstGeom>
        </p:spPr>
      </p:pic>
      <p:pic>
        <p:nvPicPr>
          <p:cNvPr id="1026" name="Picture 2" descr="Order NextSeq 1000 or NextSeq 2000 Sequencing System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6" r="21657"/>
          <a:stretch/>
        </p:blipFill>
        <p:spPr bwMode="auto">
          <a:xfrm>
            <a:off x="4386953" y="3847342"/>
            <a:ext cx="1375912" cy="157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166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flowcells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34" y="1990687"/>
            <a:ext cx="807718" cy="149921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t="-501" r="51579" b="1"/>
          <a:stretch/>
        </p:blipFill>
        <p:spPr>
          <a:xfrm rot="5400000">
            <a:off x="1969158" y="4174544"/>
            <a:ext cx="994304" cy="195825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/>
          <a:srcRect l="31272" r="31272"/>
          <a:stretch/>
        </p:blipFill>
        <p:spPr>
          <a:xfrm>
            <a:off x="619965" y="1931239"/>
            <a:ext cx="470877" cy="809057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451217" y="2895498"/>
            <a:ext cx="77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32C2EC"/>
                </a:solidFill>
              </a:rPr>
              <a:t>MiSeq</a:t>
            </a:r>
            <a:endParaRPr lang="nl-NL" dirty="0">
              <a:solidFill>
                <a:srgbClr val="32C2EC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1605517" y="3643917"/>
            <a:ext cx="135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32C2EC"/>
                </a:solidFill>
              </a:rPr>
              <a:t>NextSeq500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1940948" y="5452087"/>
            <a:ext cx="23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32C2EC"/>
                </a:solidFill>
              </a:rPr>
              <a:t>HiSeq4000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5"/>
          <a:srcRect t="11380" r="50000" b="23148"/>
          <a:stretch/>
        </p:blipFill>
        <p:spPr>
          <a:xfrm>
            <a:off x="7566005" y="2498299"/>
            <a:ext cx="2992642" cy="2596520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8574572" y="5091328"/>
            <a:ext cx="114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32C2EC"/>
                </a:solidFill>
              </a:rPr>
              <a:t>NovaSeq</a:t>
            </a:r>
            <a:endParaRPr lang="nl-NL" dirty="0">
              <a:solidFill>
                <a:srgbClr val="32C2EC"/>
              </a:solidFill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A038E1F-3759-B448-8A24-EB9E1F010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290" t="11663" r="-1630" b="23521"/>
          <a:stretch/>
        </p:blipFill>
        <p:spPr>
          <a:xfrm>
            <a:off x="10405711" y="2498299"/>
            <a:ext cx="1576564" cy="257049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52100" y="2503754"/>
            <a:ext cx="1255620" cy="2596520"/>
            <a:chOff x="4557882" y="2762510"/>
            <a:chExt cx="1255620" cy="2596520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FBD0FF6A-B7E8-7D47-971C-26F2684AB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380" r="79022" b="23148"/>
            <a:stretch/>
          </p:blipFill>
          <p:spPr>
            <a:xfrm>
              <a:off x="4557882" y="2762510"/>
              <a:ext cx="1255620" cy="2596520"/>
            </a:xfrm>
            <a:prstGeom prst="rect">
              <a:avLst/>
            </a:prstGeom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0CD4420D-1347-BC4D-8142-022765FE34A3}"/>
                </a:ext>
              </a:extLst>
            </p:cNvPr>
            <p:cNvSpPr txBox="1"/>
            <p:nvPr/>
          </p:nvSpPr>
          <p:spPr>
            <a:xfrm>
              <a:off x="5497285" y="2837469"/>
              <a:ext cx="193362" cy="161583"/>
            </a:xfrm>
            <a:prstGeom prst="rect">
              <a:avLst/>
            </a:prstGeom>
            <a:solidFill>
              <a:srgbClr val="EAEAEA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50" dirty="0">
                  <a:solidFill>
                    <a:srgbClr val="97989B"/>
                  </a:solidFill>
                </a:rPr>
                <a:t>SP</a:t>
              </a:r>
              <a:endParaRPr lang="en-GB" dirty="0">
                <a:solidFill>
                  <a:srgbClr val="97989B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633" y="1554385"/>
            <a:ext cx="3083262" cy="1989877"/>
          </a:xfrm>
          <a:prstGeom prst="rect">
            <a:avLst/>
          </a:prstGeom>
        </p:spPr>
      </p:pic>
      <p:sp>
        <p:nvSpPr>
          <p:cNvPr id="16" name="Tekstvak 9"/>
          <p:cNvSpPr txBox="1"/>
          <p:nvPr/>
        </p:nvSpPr>
        <p:spPr>
          <a:xfrm>
            <a:off x="3838249" y="3643917"/>
            <a:ext cx="145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32C2EC"/>
                </a:solidFill>
              </a:rPr>
              <a:t>NextSeq2000</a:t>
            </a:r>
          </a:p>
        </p:txBody>
      </p:sp>
    </p:spTree>
    <p:extLst>
      <p:ext uri="{BB962C8B-B14F-4D97-AF65-F5344CB8AC3E}">
        <p14:creationId xmlns:p14="http://schemas.microsoft.com/office/powerpoint/2010/main" val="520811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Library </a:t>
            </a:r>
            <a:r>
              <a:rPr lang="nl-NL" dirty="0" err="1"/>
              <a:t>Prep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74" y="1430472"/>
            <a:ext cx="4131852" cy="4404179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5773783" y="583465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P5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6547546" y="583465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P7</a:t>
            </a:r>
          </a:p>
        </p:txBody>
      </p:sp>
    </p:spTree>
    <p:extLst>
      <p:ext uri="{BB962C8B-B14F-4D97-AF65-F5344CB8AC3E}">
        <p14:creationId xmlns:p14="http://schemas.microsoft.com/office/powerpoint/2010/main" val="2836955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Clustering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8" y="2040884"/>
            <a:ext cx="7741833" cy="3453606"/>
          </a:xfrm>
        </p:spPr>
      </p:pic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222612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4161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0" y="653311"/>
            <a:ext cx="9432099" cy="5549083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6747963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91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29640" y="1026554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DNA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99462" y="1026553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RNA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469284" y="1026553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Single cell genomics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29640" y="3292345"/>
            <a:ext cx="10515598" cy="72607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Sequencing only</a:t>
            </a:r>
            <a:endParaRPr lang="en-US" sz="7200" dirty="0"/>
          </a:p>
        </p:txBody>
      </p:sp>
      <p:sp>
        <p:nvSpPr>
          <p:cNvPr id="12" name="Rounded Rectangle 11"/>
          <p:cNvSpPr/>
          <p:nvPr/>
        </p:nvSpPr>
        <p:spPr>
          <a:xfrm>
            <a:off x="929640" y="5089646"/>
            <a:ext cx="10515598" cy="72607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Bio-informatics</a:t>
            </a:r>
            <a:endParaRPr lang="en-US" sz="7200" dirty="0"/>
          </a:p>
        </p:txBody>
      </p:sp>
      <p:sp>
        <p:nvSpPr>
          <p:cNvPr id="14" name="Rounded Rectangle 13"/>
          <p:cNvSpPr/>
          <p:nvPr/>
        </p:nvSpPr>
        <p:spPr>
          <a:xfrm>
            <a:off x="929640" y="4190995"/>
            <a:ext cx="10515598" cy="72607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FF00"/>
                </a:solidFill>
              </a:rPr>
              <a:t>Direct Access</a:t>
            </a:r>
            <a:endParaRPr 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1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4423"/>
            <a:ext cx="9545877" cy="5616022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558245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562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936"/>
            <a:ext cx="9715500" cy="5715814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9004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3449"/>
            <a:ext cx="9715500" cy="5715814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6232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937"/>
            <a:ext cx="9715500" cy="5715814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001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1258"/>
            <a:ext cx="9721850" cy="5669927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6072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1259"/>
            <a:ext cx="9721850" cy="5669927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9105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743"/>
            <a:ext cx="9336059" cy="5670693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8028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0231"/>
            <a:ext cx="9401198" cy="5710258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9538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745"/>
            <a:ext cx="9274189" cy="5633113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1547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743"/>
            <a:ext cx="9521661" cy="5783427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112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322" y="1250952"/>
            <a:ext cx="3719478" cy="4926011"/>
          </a:xfrm>
        </p:spPr>
        <p:txBody>
          <a:bodyPr/>
          <a:lstStyle/>
          <a:p>
            <a:r>
              <a:rPr lang="en-US" dirty="0"/>
              <a:t>22 people</a:t>
            </a:r>
          </a:p>
          <a:p>
            <a:r>
              <a:rPr lang="en-US" dirty="0"/>
              <a:t>Entire Illumina, </a:t>
            </a:r>
            <a:r>
              <a:rPr lang="en-US" dirty="0" err="1"/>
              <a:t>Nanopore</a:t>
            </a:r>
            <a:r>
              <a:rPr lang="en-US" dirty="0"/>
              <a:t> and </a:t>
            </a:r>
            <a:r>
              <a:rPr lang="en-US" dirty="0" err="1"/>
              <a:t>Pacbio</a:t>
            </a:r>
            <a:r>
              <a:rPr lang="en-US" dirty="0"/>
              <a:t> catalog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34322" y="2761398"/>
            <a:ext cx="4225896" cy="3442997"/>
            <a:chOff x="1650314" y="762946"/>
            <a:chExt cx="5307398" cy="4494254"/>
          </a:xfrm>
        </p:grpSpPr>
        <p:pic>
          <p:nvPicPr>
            <p:cNvPr id="6" name="Afbeelding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3" b="10339"/>
            <a:stretch/>
          </p:blipFill>
          <p:spPr>
            <a:xfrm>
              <a:off x="3967882" y="3500537"/>
              <a:ext cx="1771727" cy="1100653"/>
            </a:xfrm>
            <a:prstGeom prst="rect">
              <a:avLst/>
            </a:prstGeom>
          </p:spPr>
        </p:pic>
        <p:pic>
          <p:nvPicPr>
            <p:cNvPr id="7" name="Afbeelding 19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3" b="10339"/>
            <a:stretch/>
          </p:blipFill>
          <p:spPr>
            <a:xfrm>
              <a:off x="4274938" y="3869210"/>
              <a:ext cx="1771727" cy="1100653"/>
            </a:xfrm>
            <a:prstGeom prst="rect">
              <a:avLst/>
            </a:prstGeom>
          </p:spPr>
        </p:pic>
        <p:pic>
          <p:nvPicPr>
            <p:cNvPr id="11" name="Afbeelding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656" y="2044876"/>
              <a:ext cx="1101560" cy="1845260"/>
            </a:xfrm>
            <a:prstGeom prst="rect">
              <a:avLst/>
            </a:prstGeom>
          </p:spPr>
        </p:pic>
        <p:pic>
          <p:nvPicPr>
            <p:cNvPr id="12" name="Afbeelding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885" y="3826628"/>
              <a:ext cx="832906" cy="1113211"/>
            </a:xfrm>
            <a:prstGeom prst="rect">
              <a:avLst/>
            </a:prstGeom>
          </p:spPr>
        </p:pic>
        <p:pic>
          <p:nvPicPr>
            <p:cNvPr id="13" name="Afbeelding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21" t="25716" b="4731"/>
            <a:stretch/>
          </p:blipFill>
          <p:spPr>
            <a:xfrm>
              <a:off x="1650314" y="2027843"/>
              <a:ext cx="811750" cy="1617618"/>
            </a:xfrm>
            <a:prstGeom prst="rect">
              <a:avLst/>
            </a:prstGeom>
          </p:spPr>
        </p:pic>
        <p:pic>
          <p:nvPicPr>
            <p:cNvPr id="14" name="Afbeelding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5" t="56275" r="46319" b="4731"/>
            <a:stretch/>
          </p:blipFill>
          <p:spPr>
            <a:xfrm>
              <a:off x="3777711" y="1017146"/>
              <a:ext cx="798866" cy="906914"/>
            </a:xfrm>
            <a:prstGeom prst="rect">
              <a:avLst/>
            </a:prstGeom>
          </p:spPr>
        </p:pic>
        <p:pic>
          <p:nvPicPr>
            <p:cNvPr id="15" name="Afbeelding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0" t="56275" r="63862" b="4731"/>
            <a:stretch/>
          </p:blipFill>
          <p:spPr>
            <a:xfrm>
              <a:off x="1650314" y="1017146"/>
              <a:ext cx="1022204" cy="906914"/>
            </a:xfrm>
            <a:prstGeom prst="rect">
              <a:avLst/>
            </a:prstGeom>
          </p:spPr>
        </p:pic>
        <p:pic>
          <p:nvPicPr>
            <p:cNvPr id="16" name="Afbeelding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21" t="25716" b="4731"/>
            <a:stretch/>
          </p:blipFill>
          <p:spPr>
            <a:xfrm>
              <a:off x="2502791" y="2027843"/>
              <a:ext cx="811750" cy="1617618"/>
            </a:xfrm>
            <a:prstGeom prst="rect">
              <a:avLst/>
            </a:prstGeom>
          </p:spPr>
        </p:pic>
        <p:pic>
          <p:nvPicPr>
            <p:cNvPr id="17" name="Afbeelding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20" t="45379" r="17458" b="4731"/>
            <a:stretch/>
          </p:blipFill>
          <p:spPr>
            <a:xfrm>
              <a:off x="5566138" y="762946"/>
              <a:ext cx="1391574" cy="1160318"/>
            </a:xfrm>
            <a:prstGeom prst="rect">
              <a:avLst/>
            </a:prstGeom>
          </p:spPr>
        </p:pic>
        <p:pic>
          <p:nvPicPr>
            <p:cNvPr id="18" name="Afbeelding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0" t="56275" r="63862" b="4731"/>
            <a:stretch/>
          </p:blipFill>
          <p:spPr>
            <a:xfrm>
              <a:off x="2702930" y="1007199"/>
              <a:ext cx="1022204" cy="906914"/>
            </a:xfrm>
            <a:prstGeom prst="rect">
              <a:avLst/>
            </a:prstGeom>
          </p:spPr>
        </p:pic>
        <p:pic>
          <p:nvPicPr>
            <p:cNvPr id="19" name="Afbeelding 19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3" b="10339"/>
            <a:stretch/>
          </p:blipFill>
          <p:spPr>
            <a:xfrm>
              <a:off x="5118187" y="4156547"/>
              <a:ext cx="1771727" cy="1100653"/>
            </a:xfrm>
            <a:prstGeom prst="rect">
              <a:avLst/>
            </a:prstGeom>
          </p:spPr>
        </p:pic>
        <p:pic>
          <p:nvPicPr>
            <p:cNvPr id="20" name="Afbeelding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236" y="3869210"/>
              <a:ext cx="1387781" cy="1042939"/>
            </a:xfrm>
            <a:prstGeom prst="rect">
              <a:avLst/>
            </a:prstGeom>
          </p:spPr>
        </p:pic>
        <p:pic>
          <p:nvPicPr>
            <p:cNvPr id="23" name="Afbeelding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21" t="25716" b="4731"/>
            <a:stretch/>
          </p:blipFill>
          <p:spPr>
            <a:xfrm>
              <a:off x="3356996" y="2017896"/>
              <a:ext cx="811750" cy="1617618"/>
            </a:xfrm>
            <a:prstGeom prst="rect">
              <a:avLst/>
            </a:prstGeom>
          </p:spPr>
        </p:pic>
        <p:pic>
          <p:nvPicPr>
            <p:cNvPr id="24" name="Picture 2" descr="Image result for promethion nanopore 24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7" r="8345"/>
            <a:stretch/>
          </p:blipFill>
          <p:spPr bwMode="auto">
            <a:xfrm>
              <a:off x="4241315" y="2041885"/>
              <a:ext cx="1498294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nextseq2000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8" r="21260"/>
            <a:stretch/>
          </p:blipFill>
          <p:spPr bwMode="auto">
            <a:xfrm>
              <a:off x="4620952" y="897643"/>
              <a:ext cx="891080" cy="102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/>
          <a:srcRect l="15061" t="819"/>
          <a:stretch/>
        </p:blipFill>
        <p:spPr>
          <a:xfrm>
            <a:off x="423567" y="1819569"/>
            <a:ext cx="5820119" cy="384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96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534217"/>
            <a:ext cx="6070600" cy="3251200"/>
          </a:xfrm>
        </p:spPr>
      </p:pic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2152650" y="1297102"/>
            <a:ext cx="7886700" cy="4941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charset="0"/>
              <a:buChar char="•"/>
              <a:defRPr sz="2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SzPct val="75000"/>
              <a:buFont typeface="Courier New" charset="0"/>
              <a:buChar char="o"/>
              <a:defRPr sz="24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LucidaGrande" charset="0"/>
              <a:buChar char="-"/>
              <a:defRPr sz="1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err="1"/>
              <a:t>S</a:t>
            </a:r>
            <a:r>
              <a:rPr lang="nl-NL" dirty="0" err="1"/>
              <a:t>equencing</a:t>
            </a:r>
            <a:r>
              <a:rPr lang="nl-NL" dirty="0"/>
              <a:t> </a:t>
            </a:r>
            <a:r>
              <a:rPr lang="nl-NL" b="1" dirty="0" err="1"/>
              <a:t>B</a:t>
            </a:r>
            <a:r>
              <a:rPr lang="nl-NL" dirty="0" err="1"/>
              <a:t>y</a:t>
            </a:r>
            <a:r>
              <a:rPr lang="nl-NL" dirty="0"/>
              <a:t> </a:t>
            </a:r>
            <a:r>
              <a:rPr lang="nl-NL" b="1" dirty="0" err="1"/>
              <a:t>S</a:t>
            </a:r>
            <a:r>
              <a:rPr lang="nl-NL" dirty="0" err="1"/>
              <a:t>ynthesis</a:t>
            </a:r>
            <a:r>
              <a:rPr lang="nl-NL" dirty="0"/>
              <a:t> (SBS)</a:t>
            </a:r>
          </a:p>
        </p:txBody>
      </p:sp>
    </p:spTree>
    <p:extLst>
      <p:ext uri="{BB962C8B-B14F-4D97-AF65-F5344CB8AC3E}">
        <p14:creationId xmlns:p14="http://schemas.microsoft.com/office/powerpoint/2010/main" val="206495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2152650" y="1297102"/>
            <a:ext cx="7886700" cy="4941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charset="0"/>
              <a:buChar char="•"/>
              <a:defRPr sz="2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SzPct val="75000"/>
              <a:buFont typeface="Courier New" charset="0"/>
              <a:buChar char="o"/>
              <a:defRPr sz="24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LucidaGrande" charset="0"/>
              <a:buChar char="-"/>
              <a:defRPr sz="1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Imaging </a:t>
            </a:r>
            <a:r>
              <a:rPr lang="nl-NL" dirty="0" err="1"/>
              <a:t>MiSeq</a:t>
            </a:r>
            <a:r>
              <a:rPr lang="nl-NL" dirty="0"/>
              <a:t>, HiSeq4000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02" y="2164402"/>
            <a:ext cx="4144397" cy="38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335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2152650" y="1297102"/>
            <a:ext cx="7886700" cy="4941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charset="0"/>
              <a:buChar char="•"/>
              <a:defRPr sz="2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SzPct val="75000"/>
              <a:buFont typeface="Courier New" charset="0"/>
              <a:buChar char="o"/>
              <a:defRPr sz="24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LucidaGrande" charset="0"/>
              <a:buChar char="-"/>
              <a:defRPr sz="1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Imaging NextSeq500, Nextseq2000* </a:t>
            </a:r>
            <a:r>
              <a:rPr lang="nl-NL" dirty="0" err="1"/>
              <a:t>NovaSeq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97" y="2146736"/>
            <a:ext cx="3528207" cy="40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26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2image54176336">
            <a:extLst>
              <a:ext uri="{FF2B5EF4-FFF2-40B4-BE49-F238E27FC236}">
                <a16:creationId xmlns:a16="http://schemas.microsoft.com/office/drawing/2014/main" id="{6EE45355-884E-FB4B-A82E-71473CE60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2"/>
          <a:stretch/>
        </p:blipFill>
        <p:spPr bwMode="auto">
          <a:xfrm>
            <a:off x="2152652" y="2622664"/>
            <a:ext cx="2635106" cy="27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2152650" y="1297102"/>
            <a:ext cx="7886700" cy="4941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charset="0"/>
              <a:buChar char="•"/>
              <a:defRPr sz="2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SzPct val="75000"/>
              <a:buFont typeface="Courier New" charset="0"/>
              <a:buChar char="o"/>
              <a:defRPr sz="24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LucidaGrande" charset="0"/>
              <a:buChar char="-"/>
              <a:defRPr sz="1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Different SBS </a:t>
            </a:r>
            <a:r>
              <a:rPr lang="nl-NL" dirty="0" err="1"/>
              <a:t>dyes</a:t>
            </a:r>
            <a:endParaRPr lang="nl-NL" dirty="0"/>
          </a:p>
        </p:txBody>
      </p:sp>
      <p:pic>
        <p:nvPicPr>
          <p:cNvPr id="9" name="Picture 1" descr="page2image54176336">
            <a:extLst>
              <a:ext uri="{FF2B5EF4-FFF2-40B4-BE49-F238E27FC236}">
                <a16:creationId xmlns:a16="http://schemas.microsoft.com/office/drawing/2014/main" id="{6EE45355-884E-FB4B-A82E-71473CE60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9" r="33090"/>
          <a:stretch/>
        </p:blipFill>
        <p:spPr bwMode="auto">
          <a:xfrm>
            <a:off x="4787758" y="2622664"/>
            <a:ext cx="2681556" cy="27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 descr="page2image54176336">
            <a:extLst>
              <a:ext uri="{FF2B5EF4-FFF2-40B4-BE49-F238E27FC236}">
                <a16:creationId xmlns:a16="http://schemas.microsoft.com/office/drawing/2014/main" id="{6EE45355-884E-FB4B-A82E-71473CE60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3"/>
          <a:stretch/>
        </p:blipFill>
        <p:spPr bwMode="auto">
          <a:xfrm>
            <a:off x="7446369" y="2622664"/>
            <a:ext cx="2643817" cy="27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89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Paired</a:t>
            </a:r>
            <a:r>
              <a:rPr lang="nl-NL" dirty="0"/>
              <a:t>-end </a:t>
            </a:r>
            <a:r>
              <a:rPr lang="nl-NL" dirty="0" err="1"/>
              <a:t>sequencing</a:t>
            </a:r>
            <a:endParaRPr lang="nl-NL" dirty="0"/>
          </a:p>
        </p:txBody>
      </p:sp>
      <p:pic>
        <p:nvPicPr>
          <p:cNvPr id="4097" name="Picture 1" descr="page6image1843892592">
            <a:extLst>
              <a:ext uri="{FF2B5EF4-FFF2-40B4-BE49-F238E27FC236}">
                <a16:creationId xmlns:a16="http://schemas.microsoft.com/office/drawing/2014/main" id="{DBB72684-DF9A-F044-83E9-FAB02F58A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t="2817" r="9539" b="2913"/>
          <a:stretch/>
        </p:blipFill>
        <p:spPr bwMode="auto">
          <a:xfrm>
            <a:off x="179552" y="2885091"/>
            <a:ext cx="6769888" cy="20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200900" y="1867126"/>
            <a:ext cx="5228592" cy="3603808"/>
            <a:chOff x="7200900" y="1977390"/>
            <a:chExt cx="5228592" cy="3603808"/>
          </a:xfrm>
        </p:grpSpPr>
        <p:pic>
          <p:nvPicPr>
            <p:cNvPr id="5" name="Afbeelding 2"/>
            <p:cNvPicPr>
              <a:picLocks noChangeAspect="1"/>
            </p:cNvPicPr>
            <p:nvPr/>
          </p:nvPicPr>
          <p:blipFill rotWithShape="1">
            <a:blip r:embed="rId3"/>
            <a:srcRect l="23678" t="31909"/>
            <a:stretch/>
          </p:blipFill>
          <p:spPr>
            <a:xfrm>
              <a:off x="7315200" y="2571750"/>
              <a:ext cx="5114292" cy="300944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200900" y="1977390"/>
              <a:ext cx="674370" cy="1691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45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sequencing QC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0689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Quality</a:t>
            </a:r>
            <a:r>
              <a:rPr lang="nl-NL" dirty="0"/>
              <a:t> Control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 txBox="1">
            <a:spLocks/>
          </p:cNvSpPr>
          <p:nvPr/>
        </p:nvSpPr>
        <p:spPr>
          <a:xfrm>
            <a:off x="628650" y="1297101"/>
            <a:ext cx="7886700" cy="49410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94845" y="1818618"/>
            <a:ext cx="6720505" cy="2709840"/>
            <a:chOff x="757004" y="2096733"/>
            <a:chExt cx="3856094" cy="1314287"/>
          </a:xfrm>
        </p:grpSpPr>
        <p:pic>
          <p:nvPicPr>
            <p:cNvPr id="4" name="Afbeelding 6"/>
            <p:cNvPicPr>
              <a:picLocks noChangeAspect="1"/>
            </p:cNvPicPr>
            <p:nvPr/>
          </p:nvPicPr>
          <p:blipFill rotWithShape="1">
            <a:blip r:embed="rId2"/>
            <a:srcRect r="49461" b="68265"/>
            <a:stretch/>
          </p:blipFill>
          <p:spPr>
            <a:xfrm>
              <a:off x="757004" y="2096733"/>
              <a:ext cx="3856094" cy="1314287"/>
            </a:xfrm>
            <a:prstGeom prst="rect">
              <a:avLst/>
            </a:prstGeom>
          </p:spPr>
        </p:pic>
        <p:sp>
          <p:nvSpPr>
            <p:cNvPr id="5" name="Rechthoek 3"/>
            <p:cNvSpPr/>
            <p:nvPr/>
          </p:nvSpPr>
          <p:spPr>
            <a:xfrm>
              <a:off x="3810000" y="2272145"/>
              <a:ext cx="457200" cy="10945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Afbeelding 4">
            <a:extLst>
              <a:ext uri="{FF2B5EF4-FFF2-40B4-BE49-F238E27FC236}">
                <a16:creationId xmlns:a16="http://schemas.microsoft.com/office/drawing/2014/main" id="{C24CCA43-1DF7-7548-AEA5-2E2427C3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543" y="3820610"/>
            <a:ext cx="5290457" cy="23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Q30 by cycle</a:t>
            </a:r>
            <a:endParaRPr lang="nl-B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37" b="6897"/>
          <a:stretch/>
        </p:blipFill>
        <p:spPr>
          <a:xfrm>
            <a:off x="1183334" y="1407560"/>
            <a:ext cx="9825332" cy="46824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80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Quality</a:t>
            </a:r>
            <a:r>
              <a:rPr lang="nl-NL" dirty="0"/>
              <a:t> Control</a:t>
            </a:r>
            <a:endParaRPr lang="nl-NL" b="1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04" y="2096734"/>
            <a:ext cx="7629993" cy="4141447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3333849" y="3701721"/>
            <a:ext cx="559278" cy="3791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hoek 5"/>
          <p:cNvSpPr/>
          <p:nvPr/>
        </p:nvSpPr>
        <p:spPr>
          <a:xfrm>
            <a:off x="3347704" y="4431100"/>
            <a:ext cx="559278" cy="3791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 7"/>
          <p:cNvSpPr/>
          <p:nvPr/>
        </p:nvSpPr>
        <p:spPr>
          <a:xfrm>
            <a:off x="3347704" y="5156648"/>
            <a:ext cx="559278" cy="3791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/>
          <p:cNvSpPr/>
          <p:nvPr/>
        </p:nvSpPr>
        <p:spPr>
          <a:xfrm>
            <a:off x="3333849" y="5845139"/>
            <a:ext cx="559278" cy="3791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2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loading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1" descr="page9image636535584">
            <a:extLst>
              <a:ext uri="{FF2B5EF4-FFF2-40B4-BE49-F238E27FC236}">
                <a16:creationId xmlns:a16="http://schemas.microsoft.com/office/drawing/2014/main" id="{49117033-1BE3-4147-903E-8AEB822392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116" y="1551398"/>
            <a:ext cx="5208886" cy="45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7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74" y="4591"/>
            <a:ext cx="12200173" cy="6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0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52" y="1690688"/>
            <a:ext cx="6998696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6408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2180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loss in Illumina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Insufficient coverage: suboptimal loading</a:t>
            </a:r>
          </a:p>
          <a:p>
            <a:r>
              <a:rPr lang="en-US" dirty="0"/>
              <a:t>Low complexity library</a:t>
            </a:r>
          </a:p>
          <a:p>
            <a:r>
              <a:rPr lang="en-US" dirty="0"/>
              <a:t>Overloading</a:t>
            </a:r>
          </a:p>
          <a:p>
            <a:r>
              <a:rPr lang="en-US" dirty="0"/>
              <a:t>Repeats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Too short fragment size</a:t>
            </a:r>
          </a:p>
          <a:p>
            <a:pPr lvl="1"/>
            <a:r>
              <a:rPr lang="en-US" dirty="0"/>
              <a:t>Overlap</a:t>
            </a:r>
          </a:p>
          <a:p>
            <a:pPr lvl="1"/>
            <a:r>
              <a:rPr lang="en-US" dirty="0"/>
              <a:t>High % adapter</a:t>
            </a:r>
          </a:p>
          <a:p>
            <a:r>
              <a:rPr lang="en-US" dirty="0"/>
              <a:t>Low Q30</a:t>
            </a:r>
          </a:p>
        </p:txBody>
      </p:sp>
    </p:spTree>
    <p:extLst>
      <p:ext uri="{BB962C8B-B14F-4D97-AF65-F5344CB8AC3E}">
        <p14:creationId xmlns:p14="http://schemas.microsoft.com/office/powerpoint/2010/main" val="2701352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50B1A2A-5F49-0B4C-A373-E40C4B5A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Picard – coverage technical target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26A69-AE0A-E84D-AE38-5AA95125F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8700"/>
            <a:ext cx="9314984" cy="54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1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F3E74F-B58E-0A46-B23B-5C052D78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18911"/>
            <a:ext cx="8629357" cy="60390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0B1A2A-5F49-0B4C-A373-E40C4B5A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Picard – uniformity</a:t>
            </a:r>
          </a:p>
        </p:txBody>
      </p:sp>
    </p:spTree>
    <p:extLst>
      <p:ext uri="{BB962C8B-B14F-4D97-AF65-F5344CB8AC3E}">
        <p14:creationId xmlns:p14="http://schemas.microsoft.com/office/powerpoint/2010/main" val="2490199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F3E74F-B58E-0A46-B23B-5C052D78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81" y="937110"/>
            <a:ext cx="9686644" cy="56499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0B1A2A-5F49-0B4C-A373-E40C4B5A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Picard – Excluded bases</a:t>
            </a:r>
          </a:p>
        </p:txBody>
      </p:sp>
    </p:spTree>
    <p:extLst>
      <p:ext uri="{BB962C8B-B14F-4D97-AF65-F5344CB8AC3E}">
        <p14:creationId xmlns:p14="http://schemas.microsoft.com/office/powerpoint/2010/main" val="1989686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B8D2-787B-CB43-BF03-725886FE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9275"/>
          </a:xfrm>
        </p:spPr>
        <p:txBody>
          <a:bodyPr>
            <a:noAutofit/>
          </a:bodyPr>
          <a:lstStyle/>
          <a:p>
            <a:r>
              <a:rPr lang="en-US" sz="2800" dirty="0"/>
              <a:t>IGV screenshot of part of TRDN </a:t>
            </a:r>
            <a:r>
              <a:rPr lang="en-US" sz="1800" dirty="0"/>
              <a:t>(chr6:123,247,689-123,284,977)</a:t>
            </a:r>
            <a:r>
              <a:rPr lang="en-US" sz="2800" dirty="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400871-C362-E346-9603-17BED672A739}"/>
              </a:ext>
            </a:extLst>
          </p:cNvPr>
          <p:cNvGrpSpPr/>
          <p:nvPr/>
        </p:nvGrpSpPr>
        <p:grpSpPr>
          <a:xfrm>
            <a:off x="-8885" y="662238"/>
            <a:ext cx="12200885" cy="6195762"/>
            <a:chOff x="-8885" y="662238"/>
            <a:chExt cx="12200885" cy="61957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B6F102-7BAF-3345-B04D-6CC39164AB66}"/>
                </a:ext>
              </a:extLst>
            </p:cNvPr>
            <p:cNvSpPr/>
            <p:nvPr/>
          </p:nvSpPr>
          <p:spPr>
            <a:xfrm>
              <a:off x="9120325" y="6488668"/>
              <a:ext cx="30716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chr6:123,247,688-123,284,977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E1CB08-C653-2041-A9CB-4320BE38C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85" y="662238"/>
              <a:ext cx="12200885" cy="619576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4ACFA4-0388-6440-A663-161BFB796F98}"/>
                </a:ext>
              </a:extLst>
            </p:cNvPr>
            <p:cNvSpPr/>
            <p:nvPr/>
          </p:nvSpPr>
          <p:spPr>
            <a:xfrm>
              <a:off x="116969" y="799899"/>
              <a:ext cx="7136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TRDN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E24662-340A-2B42-B283-3D084F5335E9}"/>
                </a:ext>
              </a:extLst>
            </p:cNvPr>
            <p:cNvSpPr txBox="1"/>
            <p:nvPr/>
          </p:nvSpPr>
          <p:spPr>
            <a:xfrm>
              <a:off x="9221" y="1929141"/>
              <a:ext cx="102287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GC106351</a:t>
              </a:r>
            </a:p>
            <a:p>
              <a:r>
                <a:rPr lang="en-US" sz="1200" dirty="0">
                  <a:latin typeface="+mj-lt"/>
                </a:rPr>
                <a:t>70°C – 1h </a:t>
              </a:r>
              <a:r>
                <a:rPr lang="en-US" sz="1200" dirty="0" err="1">
                  <a:latin typeface="+mj-lt"/>
                </a:rPr>
                <a:t>hyb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634A52-71DC-BA45-A41D-3299E140E83E}"/>
                </a:ext>
              </a:extLst>
            </p:cNvPr>
            <p:cNvSpPr txBox="1"/>
            <p:nvPr/>
          </p:nvSpPr>
          <p:spPr>
            <a:xfrm>
              <a:off x="18105" y="2924550"/>
              <a:ext cx="101398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GC106359</a:t>
              </a:r>
            </a:p>
            <a:p>
              <a:r>
                <a:rPr lang="en-US" sz="1200" dirty="0">
                  <a:latin typeface="+mj-lt"/>
                </a:rPr>
                <a:t>70°C – 30’ </a:t>
              </a:r>
              <a:r>
                <a:rPr lang="en-US" sz="1200" dirty="0" err="1">
                  <a:latin typeface="+mj-lt"/>
                </a:rPr>
                <a:t>hyb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EEB1-C1A8-664F-8832-36E1E8AFA388}"/>
                </a:ext>
              </a:extLst>
            </p:cNvPr>
            <p:cNvSpPr txBox="1"/>
            <p:nvPr/>
          </p:nvSpPr>
          <p:spPr>
            <a:xfrm>
              <a:off x="4710" y="3910625"/>
              <a:ext cx="101832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GC107853</a:t>
              </a:r>
            </a:p>
            <a:p>
              <a:r>
                <a:rPr lang="en-US" sz="1200" dirty="0">
                  <a:latin typeface="+mj-lt"/>
                </a:rPr>
                <a:t>67.5°C – 1h </a:t>
              </a:r>
              <a:r>
                <a:rPr lang="en-US" sz="1200" dirty="0" err="1">
                  <a:latin typeface="+mj-lt"/>
                </a:rPr>
                <a:t>hyb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412A0C-F219-6548-9B17-76DB12F3FDD0}"/>
                </a:ext>
              </a:extLst>
            </p:cNvPr>
            <p:cNvSpPr txBox="1"/>
            <p:nvPr/>
          </p:nvSpPr>
          <p:spPr>
            <a:xfrm>
              <a:off x="28321" y="5890656"/>
              <a:ext cx="101832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GC107869</a:t>
              </a:r>
            </a:p>
            <a:p>
              <a:r>
                <a:rPr lang="en-US" sz="1200" dirty="0">
                  <a:latin typeface="+mj-lt"/>
                </a:rPr>
                <a:t>62.5°C – 1h </a:t>
              </a:r>
              <a:r>
                <a:rPr lang="en-US" sz="1200" dirty="0" err="1">
                  <a:latin typeface="+mj-lt"/>
                </a:rPr>
                <a:t>hyb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72486F-7425-AB49-9F13-84091CBB05E7}"/>
                </a:ext>
              </a:extLst>
            </p:cNvPr>
            <p:cNvSpPr txBox="1"/>
            <p:nvPr/>
          </p:nvSpPr>
          <p:spPr>
            <a:xfrm>
              <a:off x="9221" y="4922647"/>
              <a:ext cx="101832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GC107861</a:t>
              </a:r>
            </a:p>
            <a:p>
              <a:r>
                <a:rPr lang="en-US" sz="1200" dirty="0">
                  <a:latin typeface="+mj-lt"/>
                </a:rPr>
                <a:t>65°C – 1h </a:t>
              </a:r>
              <a:r>
                <a:rPr lang="en-US" sz="1200" dirty="0" err="1">
                  <a:latin typeface="+mj-lt"/>
                </a:rPr>
                <a:t>hyb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BB5AE-F15C-F74E-9ECD-9EF3370CBB2E}"/>
              </a:ext>
            </a:extLst>
          </p:cNvPr>
          <p:cNvSpPr/>
          <p:nvPr/>
        </p:nvSpPr>
        <p:spPr>
          <a:xfrm>
            <a:off x="10022186" y="1160178"/>
            <a:ext cx="208230" cy="56887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D7744-41E4-2A40-A7D3-9571453E4539}"/>
              </a:ext>
            </a:extLst>
          </p:cNvPr>
          <p:cNvSpPr txBox="1"/>
          <p:nvPr/>
        </p:nvSpPr>
        <p:spPr>
          <a:xfrm>
            <a:off x="10191525" y="6565419"/>
            <a:ext cx="580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ex26</a:t>
            </a:r>
          </a:p>
        </p:txBody>
      </p:sp>
    </p:spTree>
    <p:extLst>
      <p:ext uri="{BB962C8B-B14F-4D97-AF65-F5344CB8AC3E}">
        <p14:creationId xmlns:p14="http://schemas.microsoft.com/office/powerpoint/2010/main" val="6365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MinION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GridION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PromethIOM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SmidgION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66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86" y="3880354"/>
            <a:ext cx="2962369" cy="19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26" y="441101"/>
            <a:ext cx="3009439" cy="2853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64" y="1693333"/>
            <a:ext cx="1513099" cy="14166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195" y="3109972"/>
            <a:ext cx="2657231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67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Oxford </a:t>
            </a:r>
            <a:r>
              <a:rPr lang="en-US" dirty="0" err="1"/>
              <a:t>Nanopore</a:t>
            </a:r>
            <a:r>
              <a:rPr lang="en-US" dirty="0"/>
              <a:t> sequencing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67</a:t>
            </a:fld>
            <a:endParaRPr lang="en-US"/>
          </a:p>
        </p:txBody>
      </p:sp>
      <p:pic>
        <p:nvPicPr>
          <p:cNvPr id="10" name="Picture 9" descr="Screen Shot 2013-10-11 at 17.04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60" y="280571"/>
            <a:ext cx="2657500" cy="7417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4" y="1646238"/>
            <a:ext cx="6926668" cy="35457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32" y="2795079"/>
            <a:ext cx="4263331" cy="23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63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3-10-11 at 17.0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73" y="259629"/>
            <a:ext cx="2657500" cy="741778"/>
          </a:xfrm>
          <a:prstGeom prst="rect">
            <a:avLst/>
          </a:prstGeom>
        </p:spPr>
      </p:pic>
      <p:pic>
        <p:nvPicPr>
          <p:cNvPr id="4" name="Picture 3" descr="Screen Shot 2014-12-13 at 11.13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51879"/>
            <a:ext cx="9144000" cy="45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212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squiggles to sequencing</a:t>
            </a:r>
            <a:endParaRPr lang="nl-BE" dirty="0"/>
          </a:p>
        </p:txBody>
      </p:sp>
      <p:pic>
        <p:nvPicPr>
          <p:cNvPr id="2050" name="Picture 2" descr="https://nanoporetech.com/sites/default/files/s3/news/Figure%201%20accuracy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81124"/>
            <a:ext cx="5181600" cy="331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nanoporetech.com/sites/default/files/s3/news/Figure%202%20accuracy.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6"/>
          <a:stretch/>
        </p:blipFill>
        <p:spPr bwMode="auto">
          <a:xfrm>
            <a:off x="6172199" y="1773830"/>
            <a:ext cx="5026631" cy="43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71933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New </a:t>
            </a:r>
            <a:r>
              <a:rPr lang="en-US" sz="2000" dirty="0" err="1"/>
              <a:t>basecaller</a:t>
            </a:r>
            <a:r>
              <a:rPr lang="en-US" sz="2000" dirty="0"/>
              <a:t>: extract more correct information from squiggles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Training of base caller for methylation data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70645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Sequencing: a history</a:t>
            </a:r>
            <a:endParaRPr lang="nl-B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53446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QC on </a:t>
            </a:r>
            <a:r>
              <a:rPr lang="en-US" dirty="0" err="1"/>
              <a:t>Nanopore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flowcell</a:t>
            </a:r>
            <a:r>
              <a:rPr lang="en-US" dirty="0"/>
              <a:t> is different</a:t>
            </a:r>
          </a:p>
          <a:p>
            <a:r>
              <a:rPr lang="en-US" dirty="0"/>
              <a:t>Nuclease wash (and refueling) increases output</a:t>
            </a:r>
          </a:p>
          <a:p>
            <a:pPr lvl="1"/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78" y="2997579"/>
            <a:ext cx="4674812" cy="3191028"/>
          </a:xfrm>
          <a:prstGeom prst="rect">
            <a:avLst/>
          </a:prstGeom>
        </p:spPr>
      </p:pic>
      <p:pic>
        <p:nvPicPr>
          <p:cNvPr id="7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19" y="3005479"/>
            <a:ext cx="5041187" cy="318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Translocation speed and pore status</a:t>
            </a:r>
            <a:endParaRPr lang="nl-BE" dirty="0"/>
          </a:p>
        </p:txBody>
      </p:sp>
      <p:pic>
        <p:nvPicPr>
          <p:cNvPr id="11" name="Afbeelding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54089"/>
            <a:ext cx="5181600" cy="2894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0580" r="10423" b="47762"/>
          <a:stretch/>
        </p:blipFill>
        <p:spPr>
          <a:xfrm>
            <a:off x="1035122" y="2653247"/>
            <a:ext cx="4286892" cy="29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69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QC on </a:t>
            </a:r>
            <a:r>
              <a:rPr lang="en-US" dirty="0" err="1"/>
              <a:t>Nanopore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Q-score need to be stable</a:t>
            </a:r>
          </a:p>
          <a:p>
            <a:r>
              <a:rPr lang="en-US" dirty="0"/>
              <a:t>New </a:t>
            </a:r>
            <a:r>
              <a:rPr lang="en-US" dirty="0" err="1"/>
              <a:t>flowcell</a:t>
            </a:r>
            <a:r>
              <a:rPr lang="en-US" dirty="0"/>
              <a:t> </a:t>
            </a:r>
            <a:r>
              <a:rPr lang="en-US" dirty="0" err="1"/>
              <a:t>chemisty</a:t>
            </a:r>
            <a:r>
              <a:rPr lang="en-US" dirty="0"/>
              <a:t> improves Q-score</a:t>
            </a:r>
          </a:p>
          <a:p>
            <a:r>
              <a:rPr lang="en-US" dirty="0"/>
              <a:t>Barcode selection </a:t>
            </a:r>
            <a:r>
              <a:rPr lang="en-US" dirty="0">
                <a:sym typeface="Wingdings" panose="05000000000000000000" pitchFamily="2" charset="2"/>
              </a:rPr>
              <a:t> select high quality door</a:t>
            </a:r>
            <a:endParaRPr lang="en-US" dirty="0"/>
          </a:p>
          <a:p>
            <a:endParaRPr lang="nl-BE" dirty="0"/>
          </a:p>
        </p:txBody>
      </p:sp>
      <p:pic>
        <p:nvPicPr>
          <p:cNvPr id="9" name="Afbeelding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44701"/>
            <a:ext cx="5181600" cy="35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61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SMRT Sequencing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35530" cy="4351338"/>
          </a:xfrm>
        </p:spPr>
        <p:txBody>
          <a:bodyPr/>
          <a:lstStyle/>
          <a:p>
            <a:r>
              <a:rPr lang="en-US" dirty="0"/>
              <a:t>Pacific Biosciences </a:t>
            </a:r>
            <a:r>
              <a:rPr lang="en-US" dirty="0" err="1"/>
              <a:t>PacBio</a:t>
            </a:r>
            <a:r>
              <a:rPr lang="en-US" dirty="0"/>
              <a:t> Sequel </a:t>
            </a:r>
            <a:r>
              <a:rPr lang="en-US" dirty="0" err="1"/>
              <a:t>IIe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630E4B3-84AE-8145-982F-642D31BD1836}" type="slidenum">
              <a:rPr lang="en-US" smtClean="0"/>
              <a:t>73</a:t>
            </a:fld>
            <a:endParaRPr lang="en-US"/>
          </a:p>
        </p:txBody>
      </p:sp>
      <p:pic>
        <p:nvPicPr>
          <p:cNvPr id="9" name="Picture 8" descr="Screen Shot 2013-10-11 at 17.2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39" y="160622"/>
            <a:ext cx="2451100" cy="711200"/>
          </a:xfrm>
          <a:prstGeom prst="rect">
            <a:avLst/>
          </a:prstGeom>
        </p:spPr>
      </p:pic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615" y="1568937"/>
            <a:ext cx="2644985" cy="44578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8466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SMRT</a:t>
            </a:r>
            <a:r>
              <a:rPr lang="en-US" baseline="30000" dirty="0"/>
              <a:t>®</a:t>
            </a:r>
            <a:r>
              <a:rPr lang="en-US" dirty="0"/>
              <a:t>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74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050" name="Picture 2" descr="PacBio Sequencing and Its Applications - ScienceDirec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8" y="2057400"/>
            <a:ext cx="113813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367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Template preparation</a:t>
            </a:r>
          </a:p>
        </p:txBody>
      </p:sp>
      <p:pic>
        <p:nvPicPr>
          <p:cNvPr id="11" name="PPTShape_0" descr="http://www.pacificbiosciences.com/sites/default/files/assets/Sample-Prep-Workflow_binding-disabled_v3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5969" y="1597860"/>
            <a:ext cx="5685751" cy="3547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3077250" y="4083295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77250" y="3088388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073786" y="5095432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077250" y="2083267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2315250" y="141665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DNA Sample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2332568" y="242249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Fragment DNA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326985" y="342833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Damage Repair/  End Repair 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2332568" y="443417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Ligate adapters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315250" y="544001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Purify DNA</a:t>
            </a:r>
          </a:p>
        </p:txBody>
      </p:sp>
      <p:sp>
        <p:nvSpPr>
          <p:cNvPr id="3" name="PPTShape_1"/>
          <p:cNvSpPr/>
          <p:nvPr/>
        </p:nvSpPr>
        <p:spPr>
          <a:xfrm>
            <a:off x="4296450" y="5185243"/>
            <a:ext cx="5533350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07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from 250 bp to 400 kb</a:t>
            </a:r>
          </a:p>
          <a:p>
            <a:pPr marL="285750" indent="-285750" defTabSz="91407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ヒラギノ角ゴ Pro W3" pitchFamily="112" charset="-128"/>
                <a:cs typeface="Arial" pitchFamily="34" charset="0"/>
              </a:rPr>
              <a:t>sequences of both forward and reverse strands in the same trace</a:t>
            </a:r>
            <a:endParaRPr lang="en-US" sz="1600" dirty="0">
              <a:solidFill>
                <a:srgbClr val="000000"/>
              </a:solidFill>
              <a:latin typeface="Arial" pitchFamily="34" charset="0"/>
              <a:ea typeface="Times New Roman"/>
              <a:cs typeface="Arial" pitchFamily="34" charset="0"/>
            </a:endParaRPr>
          </a:p>
          <a:p>
            <a:pPr defTabSz="914077">
              <a:lnSpc>
                <a:spcPct val="115000"/>
              </a:lnSpc>
            </a:pPr>
            <a:endParaRPr lang="en-US" sz="1600" dirty="0">
              <a:solidFill>
                <a:srgbClr val="333333"/>
              </a:solidFill>
              <a:latin typeface="Arial" pitchFamily="34" charset="0"/>
              <a:ea typeface="Times New Roman"/>
              <a:cs typeface="Arial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5547360" y="274320"/>
            <a:ext cx="5015336" cy="268356"/>
            <a:chOff x="2902544" y="955929"/>
            <a:chExt cx="5015336" cy="268356"/>
          </a:xfrm>
        </p:grpSpPr>
        <p:sp>
          <p:nvSpPr>
            <p:cNvPr id="196" name="Chevron 195"/>
            <p:cNvSpPr/>
            <p:nvPr/>
          </p:nvSpPr>
          <p:spPr>
            <a:xfrm>
              <a:off x="2902544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Chevron 4"/>
            <p:cNvSpPr/>
            <p:nvPr/>
          </p:nvSpPr>
          <p:spPr>
            <a:xfrm>
              <a:off x="3038264" y="955929"/>
              <a:ext cx="524637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Template </a:t>
              </a:r>
              <a:b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Preparation</a:t>
              </a:r>
            </a:p>
          </p:txBody>
        </p:sp>
        <p:sp>
          <p:nvSpPr>
            <p:cNvPr id="198" name="Chevron 197"/>
            <p:cNvSpPr/>
            <p:nvPr/>
          </p:nvSpPr>
          <p:spPr>
            <a:xfrm>
              <a:off x="3603520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Chevron 4"/>
            <p:cNvSpPr/>
            <p:nvPr/>
          </p:nvSpPr>
          <p:spPr>
            <a:xfrm>
              <a:off x="3785039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Run </a:t>
              </a:r>
              <a:b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Design</a:t>
              </a:r>
            </a:p>
          </p:txBody>
        </p:sp>
        <p:sp>
          <p:nvSpPr>
            <p:cNvPr id="200" name="Chevron 199"/>
            <p:cNvSpPr/>
            <p:nvPr/>
          </p:nvSpPr>
          <p:spPr>
            <a:xfrm>
              <a:off x="4304497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914077"/>
              <a:endParaRPr lang="en-US" sz="7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Chevron 4"/>
            <p:cNvSpPr/>
            <p:nvPr/>
          </p:nvSpPr>
          <p:spPr>
            <a:xfrm>
              <a:off x="4476728" y="955929"/>
              <a:ext cx="491703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Polymerase Binding</a:t>
              </a:r>
            </a:p>
          </p:txBody>
        </p:sp>
        <p:sp>
          <p:nvSpPr>
            <p:cNvPr id="202" name="Chevron 201"/>
            <p:cNvSpPr/>
            <p:nvPr/>
          </p:nvSpPr>
          <p:spPr>
            <a:xfrm>
              <a:off x="5005473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Chevron 4"/>
            <p:cNvSpPr/>
            <p:nvPr/>
          </p:nvSpPr>
          <p:spPr>
            <a:xfrm>
              <a:off x="5186992" y="955929"/>
              <a:ext cx="478664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Instrument Run</a:t>
              </a:r>
            </a:p>
          </p:txBody>
        </p:sp>
        <p:sp>
          <p:nvSpPr>
            <p:cNvPr id="204" name="Chevron 203"/>
            <p:cNvSpPr/>
            <p:nvPr/>
          </p:nvSpPr>
          <p:spPr>
            <a:xfrm>
              <a:off x="5706450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Chevron 4"/>
            <p:cNvSpPr/>
            <p:nvPr/>
          </p:nvSpPr>
          <p:spPr>
            <a:xfrm>
              <a:off x="5887969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Primary Analysis</a:t>
              </a:r>
            </a:p>
          </p:txBody>
        </p:sp>
        <p:sp>
          <p:nvSpPr>
            <p:cNvPr id="206" name="Chevron 205"/>
            <p:cNvSpPr/>
            <p:nvPr/>
          </p:nvSpPr>
          <p:spPr>
            <a:xfrm>
              <a:off x="6407426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Chevron 4"/>
            <p:cNvSpPr/>
            <p:nvPr/>
          </p:nvSpPr>
          <p:spPr>
            <a:xfrm>
              <a:off x="6588945" y="955929"/>
              <a:ext cx="473885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Secondary Analysis</a:t>
              </a:r>
            </a:p>
          </p:txBody>
        </p:sp>
        <p:sp>
          <p:nvSpPr>
            <p:cNvPr id="208" name="Chevron 207"/>
            <p:cNvSpPr/>
            <p:nvPr/>
          </p:nvSpPr>
          <p:spPr>
            <a:xfrm>
              <a:off x="7108403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Chevron 4"/>
            <p:cNvSpPr/>
            <p:nvPr/>
          </p:nvSpPr>
          <p:spPr>
            <a:xfrm>
              <a:off x="7289922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Tertiary Analysis</a:t>
              </a:r>
            </a:p>
          </p:txBody>
        </p:sp>
        <p:sp>
          <p:nvSpPr>
            <p:cNvPr id="210" name="Chevron 209"/>
            <p:cNvSpPr/>
            <p:nvPr/>
          </p:nvSpPr>
          <p:spPr>
            <a:xfrm>
              <a:off x="2915822" y="955929"/>
              <a:ext cx="795477" cy="268356"/>
            </a:xfrm>
            <a:prstGeom prst="chevron">
              <a:avLst/>
            </a:prstGeom>
            <a:solidFill>
              <a:schemeClr val="accent2"/>
            </a:solidFill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Chevron 4"/>
            <p:cNvSpPr/>
            <p:nvPr/>
          </p:nvSpPr>
          <p:spPr>
            <a:xfrm>
              <a:off x="2979872" y="955929"/>
              <a:ext cx="604448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Template </a:t>
              </a:r>
              <a:b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Preparation</a:t>
              </a:r>
            </a:p>
          </p:txBody>
        </p:sp>
        <p:sp>
          <p:nvSpPr>
            <p:cNvPr id="212" name="Chevron 211"/>
            <p:cNvSpPr/>
            <p:nvPr/>
          </p:nvSpPr>
          <p:spPr>
            <a:xfrm>
              <a:off x="3617521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Chevron 4"/>
            <p:cNvSpPr/>
            <p:nvPr/>
          </p:nvSpPr>
          <p:spPr>
            <a:xfrm>
              <a:off x="3799040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Run </a:t>
              </a:r>
              <a:b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Design</a:t>
              </a:r>
            </a:p>
          </p:txBody>
        </p:sp>
        <p:sp>
          <p:nvSpPr>
            <p:cNvPr id="214" name="Chevron 213"/>
            <p:cNvSpPr/>
            <p:nvPr/>
          </p:nvSpPr>
          <p:spPr>
            <a:xfrm>
              <a:off x="4318498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914077"/>
              <a:endParaRPr lang="en-US" sz="7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" name="Chevron 4"/>
            <p:cNvSpPr/>
            <p:nvPr/>
          </p:nvSpPr>
          <p:spPr>
            <a:xfrm>
              <a:off x="4379396" y="955929"/>
              <a:ext cx="711911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Polymerase Binding</a:t>
              </a:r>
            </a:p>
          </p:txBody>
        </p:sp>
        <p:sp>
          <p:nvSpPr>
            <p:cNvPr id="216" name="Chevron 215"/>
            <p:cNvSpPr/>
            <p:nvPr/>
          </p:nvSpPr>
          <p:spPr>
            <a:xfrm>
              <a:off x="5019474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Chevron 4"/>
            <p:cNvSpPr/>
            <p:nvPr/>
          </p:nvSpPr>
          <p:spPr>
            <a:xfrm>
              <a:off x="5081357" y="955929"/>
              <a:ext cx="654916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Instrument Run</a:t>
              </a:r>
            </a:p>
          </p:txBody>
        </p:sp>
        <p:sp>
          <p:nvSpPr>
            <p:cNvPr id="218" name="Chevron 217"/>
            <p:cNvSpPr/>
            <p:nvPr/>
          </p:nvSpPr>
          <p:spPr>
            <a:xfrm>
              <a:off x="5720450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Chevron 4"/>
            <p:cNvSpPr/>
            <p:nvPr/>
          </p:nvSpPr>
          <p:spPr>
            <a:xfrm>
              <a:off x="5901969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Primary Analysis</a:t>
              </a:r>
            </a:p>
          </p:txBody>
        </p:sp>
        <p:sp>
          <p:nvSpPr>
            <p:cNvPr id="220" name="Chevron 219"/>
            <p:cNvSpPr/>
            <p:nvPr/>
          </p:nvSpPr>
          <p:spPr>
            <a:xfrm>
              <a:off x="6421427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Chevron 4"/>
            <p:cNvSpPr/>
            <p:nvPr/>
          </p:nvSpPr>
          <p:spPr>
            <a:xfrm>
              <a:off x="6501926" y="955929"/>
              <a:ext cx="574904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Secondary Analysis</a:t>
              </a:r>
            </a:p>
          </p:txBody>
        </p:sp>
        <p:sp>
          <p:nvSpPr>
            <p:cNvPr id="222" name="Chevron 221"/>
            <p:cNvSpPr/>
            <p:nvPr/>
          </p:nvSpPr>
          <p:spPr>
            <a:xfrm>
              <a:off x="7122403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Chevron 4"/>
            <p:cNvSpPr/>
            <p:nvPr/>
          </p:nvSpPr>
          <p:spPr>
            <a:xfrm>
              <a:off x="7303922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Tertiary Analysis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34312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Universal SMRTbell™ Template</a:t>
            </a:r>
          </a:p>
        </p:txBody>
      </p:sp>
      <p:pic>
        <p:nvPicPr>
          <p:cNvPr id="24579" name="Picture 91" descr="2-primed-bellr-(9,16)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3326" y="1613628"/>
            <a:ext cx="2847273" cy="62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7352" name="Picture 56" descr="SMRT_0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6585" y="4358374"/>
            <a:ext cx="387826" cy="106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64" descr="purple-pass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441" y="1834710"/>
            <a:ext cx="1964616" cy="10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7363" name="Picture 67" descr="for-circula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26" y="4557605"/>
            <a:ext cx="1979683" cy="60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4" name="AutoShape 68"/>
          <p:cNvSpPr>
            <a:spLocks noChangeArrowheads="1"/>
          </p:cNvSpPr>
          <p:nvPr/>
        </p:nvSpPr>
        <p:spPr bwMode="auto">
          <a:xfrm>
            <a:off x="4903484" y="1719886"/>
            <a:ext cx="1872750" cy="377276"/>
          </a:xfrm>
          <a:prstGeom prst="rightArrow">
            <a:avLst>
              <a:gd name="adj1" fmla="val 45185"/>
              <a:gd name="adj2" fmla="val 46666"/>
            </a:avLst>
          </a:prstGeom>
          <a:gradFill rotWithShape="1">
            <a:gsLst>
              <a:gs pos="0">
                <a:srgbClr val="1A384D">
                  <a:alpha val="0"/>
                </a:srgbClr>
              </a:gs>
              <a:gs pos="100000">
                <a:srgbClr val="3978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077"/>
            <a:endParaRPr lang="en-US">
              <a:solidFill>
                <a:srgbClr val="333333"/>
              </a:solidFill>
              <a:latin typeface="Calibri" pitchFamily="34" charset="0"/>
            </a:endParaRPr>
          </a:p>
        </p:txBody>
      </p:sp>
      <p:grpSp>
        <p:nvGrpSpPr>
          <p:cNvPr id="1847389" name="Group 9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7198441" y="4358374"/>
            <a:ext cx="1043468" cy="1039932"/>
            <a:chOff x="4289" y="1807"/>
            <a:chExt cx="295" cy="294"/>
          </a:xfrm>
        </p:grpSpPr>
        <p:grpSp>
          <p:nvGrpSpPr>
            <p:cNvPr id="24591" name="Group 77"/>
            <p:cNvGrpSpPr>
              <a:grpSpLocks/>
            </p:cNvGrpSpPr>
            <p:nvPr/>
          </p:nvGrpSpPr>
          <p:grpSpPr bwMode="auto">
            <a:xfrm>
              <a:off x="4289" y="1807"/>
              <a:ext cx="295" cy="66"/>
              <a:chOff x="8769" y="2935"/>
              <a:chExt cx="295" cy="66"/>
            </a:xfrm>
          </p:grpSpPr>
          <p:pic>
            <p:nvPicPr>
              <p:cNvPr id="24604" name="Picture 65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05" name="Picture 76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2" name="Group 78"/>
            <p:cNvGrpSpPr>
              <a:grpSpLocks/>
            </p:cNvGrpSpPr>
            <p:nvPr/>
          </p:nvGrpSpPr>
          <p:grpSpPr bwMode="auto">
            <a:xfrm>
              <a:off x="4289" y="1864"/>
              <a:ext cx="295" cy="66"/>
              <a:chOff x="8769" y="2935"/>
              <a:chExt cx="295" cy="66"/>
            </a:xfrm>
          </p:grpSpPr>
          <p:pic>
            <p:nvPicPr>
              <p:cNvPr id="24602" name="Picture 79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03" name="Picture 80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3" name="Group 81"/>
            <p:cNvGrpSpPr>
              <a:grpSpLocks/>
            </p:cNvGrpSpPr>
            <p:nvPr/>
          </p:nvGrpSpPr>
          <p:grpSpPr bwMode="auto">
            <a:xfrm>
              <a:off x="4289" y="1921"/>
              <a:ext cx="295" cy="66"/>
              <a:chOff x="8769" y="2935"/>
              <a:chExt cx="295" cy="66"/>
            </a:xfrm>
          </p:grpSpPr>
          <p:pic>
            <p:nvPicPr>
              <p:cNvPr id="24600" name="Picture 82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01" name="Picture 83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4" name="Group 84"/>
            <p:cNvGrpSpPr>
              <a:grpSpLocks/>
            </p:cNvGrpSpPr>
            <p:nvPr/>
          </p:nvGrpSpPr>
          <p:grpSpPr bwMode="auto">
            <a:xfrm>
              <a:off x="4289" y="1978"/>
              <a:ext cx="295" cy="66"/>
              <a:chOff x="8769" y="2935"/>
              <a:chExt cx="295" cy="66"/>
            </a:xfrm>
          </p:grpSpPr>
          <p:pic>
            <p:nvPicPr>
              <p:cNvPr id="24598" name="Picture 85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99" name="Picture 86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5" name="Group 87"/>
            <p:cNvGrpSpPr>
              <a:grpSpLocks/>
            </p:cNvGrpSpPr>
            <p:nvPr/>
          </p:nvGrpSpPr>
          <p:grpSpPr bwMode="auto">
            <a:xfrm>
              <a:off x="4289" y="2035"/>
              <a:ext cx="295" cy="66"/>
              <a:chOff x="8769" y="2935"/>
              <a:chExt cx="295" cy="66"/>
            </a:xfrm>
          </p:grpSpPr>
          <p:pic>
            <p:nvPicPr>
              <p:cNvPr id="24596" name="Picture 88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97" name="Picture 89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847388" name="AutoShape 92"/>
          <p:cNvSpPr>
            <a:spLocks noChangeArrowheads="1"/>
          </p:cNvSpPr>
          <p:nvPr/>
        </p:nvSpPr>
        <p:spPr bwMode="auto">
          <a:xfrm>
            <a:off x="4054080" y="4685344"/>
            <a:ext cx="2670118" cy="377276"/>
          </a:xfrm>
          <a:prstGeom prst="rightArrow">
            <a:avLst>
              <a:gd name="adj1" fmla="val 45185"/>
              <a:gd name="adj2" fmla="val 46666"/>
            </a:avLst>
          </a:prstGeom>
          <a:gradFill rotWithShape="1">
            <a:gsLst>
              <a:gs pos="0">
                <a:srgbClr val="1A384D">
                  <a:alpha val="0"/>
                </a:srgbClr>
              </a:gs>
              <a:gs pos="100000">
                <a:srgbClr val="3978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077"/>
            <a:endParaRPr lang="en-US">
              <a:solidFill>
                <a:srgbClr val="333333"/>
              </a:solidFill>
              <a:latin typeface="Calibri" pitchFamily="34" charset="0"/>
            </a:endParaRPr>
          </a:p>
        </p:txBody>
      </p:sp>
      <p:pic>
        <p:nvPicPr>
          <p:cNvPr id="31" name="PPTShape_0" descr="SMRT_0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4411" y="4607745"/>
            <a:ext cx="1626782" cy="523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1288" y="209565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77"/>
            <a:r>
              <a:rPr lang="en-US" sz="1600" dirty="0">
                <a:solidFill>
                  <a:srgbClr val="333333"/>
                </a:solidFill>
                <a:latin typeface="Arial"/>
              </a:rPr>
              <a:t>Large Insert Sizes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63422" y="2003325"/>
            <a:ext cx="2706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77"/>
            <a:r>
              <a:rPr lang="en-US" sz="1400" b="1" dirty="0">
                <a:solidFill>
                  <a:srgbClr val="333333"/>
                </a:solidFill>
                <a:latin typeface="Arial"/>
              </a:rPr>
              <a:t>Generates one pass on each molecule sequenced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11889" y="4114800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77"/>
            <a:r>
              <a:rPr lang="en-US" sz="2000" dirty="0">
                <a:solidFill>
                  <a:srgbClr val="333333"/>
                </a:solidFill>
                <a:latin typeface="Arial"/>
              </a:rPr>
              <a:t>Circular Consensus Sequencing (CCS)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29918" y="506383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77"/>
            <a:r>
              <a:rPr lang="en-US" sz="1600" dirty="0">
                <a:solidFill>
                  <a:srgbClr val="333333"/>
                </a:solidFill>
                <a:latin typeface="Arial"/>
              </a:rPr>
              <a:t>Small Insert Sizes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63421" y="5527332"/>
            <a:ext cx="320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77"/>
            <a:r>
              <a:rPr lang="en-US" sz="1400" b="1" dirty="0">
                <a:solidFill>
                  <a:srgbClr val="333333"/>
                </a:solidFill>
                <a:latin typeface="Arial"/>
              </a:rPr>
              <a:t>Generates multiple passes on each molecule sequenced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1358900" y="38100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2281288" y="2440172"/>
            <a:ext cx="4960937" cy="54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874" tIns="36937" rIns="73874" bIns="36937">
            <a:spAutoFit/>
          </a:bodyPr>
          <a:lstStyle>
            <a:lvl1pPr marL="133350" indent="-1333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1400" dirty="0">
                <a:solidFill>
                  <a:srgbClr val="333333"/>
                </a:solidFill>
              </a:rPr>
              <a:t>Recommended Insert Size: &gt; 3 kb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1400" dirty="0">
                <a:solidFill>
                  <a:srgbClr val="333333"/>
                </a:solidFill>
              </a:rPr>
              <a:t>Maximum length over 300 kb</a:t>
            </a:r>
          </a:p>
        </p:txBody>
      </p: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2237505" y="5340830"/>
            <a:ext cx="4538730" cy="54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874" tIns="36937" rIns="73874" bIns="36937">
            <a:spAutoFit/>
          </a:bodyPr>
          <a:lstStyle>
            <a:lvl1pPr marL="133350" indent="-1333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1400" dirty="0">
                <a:solidFill>
                  <a:srgbClr val="333333"/>
                </a:solidFill>
              </a:rPr>
              <a:t>Recommended Insert Size: 500 bp-20kb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1400" dirty="0">
              <a:solidFill>
                <a:srgbClr val="33333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182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47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 animBg="1"/>
      <p:bldP spid="1847388" grpId="0" animBg="1"/>
      <p:bldP spid="4" grpId="0"/>
      <p:bldP spid="36" grpId="0"/>
      <p:bldP spid="41" grpId="0"/>
      <p:bldP spid="42" grpId="0"/>
      <p:bldP spid="43" grpId="0"/>
      <p:bldP spid="44" grpId="0"/>
      <p:bldP spid="3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SMRT</a:t>
            </a:r>
            <a:r>
              <a:rPr lang="en-US" baseline="30000" dirty="0"/>
              <a:t>®</a:t>
            </a:r>
            <a:r>
              <a:rPr lang="en-US" dirty="0"/>
              <a:t> Sequencing Accuracy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100" name="Picture 4" descr="https://www.biorxiv.org/content/biorxiv/early/2019/01/13/519025/F1.large.jpg?width=800&amp;height=600&amp;carouse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84" y="1610298"/>
            <a:ext cx="7571218" cy="51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9505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SMRT</a:t>
            </a:r>
            <a:r>
              <a:rPr lang="en-US" baseline="30000" dirty="0"/>
              <a:t>®</a:t>
            </a:r>
            <a:r>
              <a:rPr lang="en-US" dirty="0"/>
              <a:t>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en-US" dirty="0"/>
              <a:t>Produce reads with average lengths of 6000 to 10000, with longest reads over 175,000 base pairs</a:t>
            </a:r>
          </a:p>
          <a:p>
            <a:pPr>
              <a:spcBef>
                <a:spcPts val="1799"/>
              </a:spcBef>
            </a:pPr>
            <a:r>
              <a:rPr lang="en-US" dirty="0">
                <a:solidFill>
                  <a:srgbClr val="333333"/>
                </a:solidFill>
              </a:rPr>
              <a:t>Greater than </a:t>
            </a:r>
            <a:r>
              <a:rPr lang="en-US" b="1" dirty="0">
                <a:solidFill>
                  <a:srgbClr val="333333"/>
                </a:solidFill>
              </a:rPr>
              <a:t>99.999% (QV 50) </a:t>
            </a:r>
            <a:r>
              <a:rPr lang="en-US" dirty="0">
                <a:solidFill>
                  <a:srgbClr val="333333"/>
                </a:solidFill>
              </a:rPr>
              <a:t>accurate sequencing results</a:t>
            </a:r>
          </a:p>
          <a:p>
            <a:pPr>
              <a:spcBef>
                <a:spcPts val="1799"/>
              </a:spcBef>
            </a:pPr>
            <a:r>
              <a:rPr lang="en-US" dirty="0">
                <a:solidFill>
                  <a:srgbClr val="333333"/>
                </a:solidFill>
              </a:rPr>
              <a:t>Sensitivity to detect minor variants at frequency less than 0.1%</a:t>
            </a:r>
          </a:p>
          <a:p>
            <a:pPr>
              <a:spcBef>
                <a:spcPts val="1799"/>
              </a:spcBef>
            </a:pPr>
            <a:r>
              <a:rPr lang="en-US" dirty="0">
                <a:solidFill>
                  <a:srgbClr val="333333"/>
                </a:solidFill>
              </a:rPr>
              <a:t>Detect broad spectrum of base modification events in the same sequencing run that reads canonical base sequence</a:t>
            </a:r>
          </a:p>
          <a:p>
            <a:pPr>
              <a:spcBef>
                <a:spcPts val="1799"/>
              </a:spcBef>
            </a:pPr>
            <a:r>
              <a:rPr lang="en-US" dirty="0">
                <a:solidFill>
                  <a:srgbClr val="333333"/>
                </a:solidFill>
              </a:rPr>
              <a:t>No amplification bias and least GC bias for improved coverage uniformity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587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7A30-084B-1B86-E4CF-8BB09436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MGI and </a:t>
            </a:r>
            <a:r>
              <a:rPr lang="en-US" dirty="0" err="1"/>
              <a:t>Aviti</a:t>
            </a:r>
            <a:r>
              <a:rPr lang="en-US" dirty="0"/>
              <a:t> Element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54C42-D779-7AC2-3499-CEA6EC79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79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5A22C-1332-4782-5963-E44EBFF2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356"/>
            <a:ext cx="7158392" cy="4438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6D7A0-83B4-69FF-4871-4278A6362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04" y="1849996"/>
            <a:ext cx="3633105" cy="165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CEF9E2-CD9B-5262-5541-356A0C48AC70}"/>
              </a:ext>
            </a:extLst>
          </p:cNvPr>
          <p:cNvSpPr txBox="1"/>
          <p:nvPr/>
        </p:nvSpPr>
        <p:spPr>
          <a:xfrm>
            <a:off x="9745579" y="1388331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MGI: SBS</a:t>
            </a:r>
            <a:endParaRPr lang="en-BE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E3F349-F598-151A-A60A-495DAEA21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39549" r="1549" b="1690"/>
          <a:stretch/>
        </p:blipFill>
        <p:spPr>
          <a:xfrm>
            <a:off x="8791575" y="4455436"/>
            <a:ext cx="2879725" cy="15447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86B10D-C281-4246-9995-049988901F92}"/>
              </a:ext>
            </a:extLst>
          </p:cNvPr>
          <p:cNvSpPr txBox="1"/>
          <p:nvPr/>
        </p:nvSpPr>
        <p:spPr>
          <a:xfrm>
            <a:off x="8995085" y="3993300"/>
            <a:ext cx="2818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AVITI: </a:t>
            </a:r>
            <a:r>
              <a:rPr lang="en-US" sz="2400" dirty="0" err="1"/>
              <a:t>avidite</a:t>
            </a:r>
            <a:r>
              <a:rPr lang="en-US" sz="2400" dirty="0"/>
              <a:t> binding</a:t>
            </a:r>
            <a:endParaRPr lang="en-BE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8F04BD-142E-7B95-A550-8BEFA8C98F1A}"/>
              </a:ext>
            </a:extLst>
          </p:cNvPr>
          <p:cNvCxnSpPr/>
          <p:nvPr/>
        </p:nvCxnSpPr>
        <p:spPr>
          <a:xfrm>
            <a:off x="8458200" y="3780770"/>
            <a:ext cx="33558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Landmarks in DNA sequen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Landmarks in DNA sequencing</a:t>
            </a:r>
          </a:p>
        </p:txBody>
      </p:sp>
      <p:sp>
        <p:nvSpPr>
          <p:cNvPr id="1290" name="1953 Discovery of DNA double helix structur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lang="en-US" sz="2400" dirty="0"/>
              <a:t>1911: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00" dirty="0"/>
              <a:t>Thomas Hunt Morgan disproves himself and find chromosomes as basis of hereditary</a:t>
            </a:r>
          </a:p>
          <a:p>
            <a:pPr defTabSz="397763">
              <a:lnSpc>
                <a:spcPct val="80000"/>
              </a:lnSpc>
              <a:defRPr sz="2088"/>
            </a:pPr>
            <a:r>
              <a:rPr lang="en-US" sz="2400" dirty="0"/>
              <a:t>1944-1952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88" dirty="0"/>
              <a:t>Avery–MacLeod–McCarty experiment (DNA in bacteria)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88" dirty="0"/>
              <a:t>Hershey–Chase experiment (DNA in phages)</a:t>
            </a:r>
            <a:endParaRPr lang="en-US" sz="2000" dirty="0"/>
          </a:p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1953 </a:t>
            </a:r>
            <a:endParaRPr lang="en-US" sz="2400" dirty="0"/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00" dirty="0"/>
              <a:t>Rosalind Franklin, Watson, Crick: </a:t>
            </a:r>
            <a:r>
              <a:rPr sz="2000" dirty="0"/>
              <a:t>Discovery of DNA double helix structure</a:t>
            </a:r>
            <a:endParaRPr lang="en-US" sz="2000" dirty="0"/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70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oinformatic Cartoon | Genome project, Next generation sequencing,  American ance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167238"/>
            <a:ext cx="8903970" cy="600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15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86" y="1236435"/>
            <a:ext cx="3294993" cy="4393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942" t="54839" r="43959" b="28822"/>
          <a:stretch/>
        </p:blipFill>
        <p:spPr>
          <a:xfrm>
            <a:off x="3886199" y="1650016"/>
            <a:ext cx="7546251" cy="35661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03570" y="7333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289331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4d067b-b63d-4191-84fe-8d4e51d238a5"/>
  <p:tag name="AUDIO_IMPORT" val="C:\SMRT_02_Workflow Final - podcast\slide5.mp3"/>
  <p:tag name="AUDIO_ID" val="359"/>
  <p:tag name="ARTICULATE_SLIDE_PAUSE" val="1"/>
  <p:tag name="ARTICULATE_NAV_LEVEL" val="1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ELAPSEDTIME" val="41.583"/>
  <p:tag name="ARTICULATE_SLIDE_NAV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6" val="8226"/>
  <p:tag name="BULLET_7" val="8226"/>
  <p:tag name="BULLET_8" val="8226"/>
  <p:tag name="BULLET_9" val="8226"/>
  <p:tag name="BULLET_10" val="8226"/>
  <p:tag name="BULLET_1" val="8226"/>
  <p:tag name="BULLET_2" val="8226"/>
  <p:tag name="BULLET_3" val="8226"/>
  <p:tag name="BULLET_4" val="8226"/>
  <p:tag name="BULLET_5" val="8226"/>
  <p:tag name="MARGIN_1" val="0"/>
  <p:tag name="MARGIN_2" val="36"/>
  <p:tag name="MARGIN_3" val="72"/>
  <p:tag name="MARGIN_4" val="108"/>
  <p:tag name="MARGIN_5" val="144"/>
  <p:tag name="FONT_SIZE" val="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b30a4b2-e819-4298-94a5-b66c3da80a81"/>
  <p:tag name="ARTICULATE_SLIDE_PAUSE" val="1"/>
  <p:tag name="ARTICULATE_NAV_LEVEL" val="2"/>
  <p:tag name="ARTICULATE_SLIDE_PRESENTER" val="Kevin Travers, PhD"/>
  <p:tag name="ARTICULATE_SLIDE_PRESENTER_GUID" val="CE99FF28C17B"/>
  <p:tag name="ARTICULATE_PLAYLIST_ID" val="-1"/>
  <p:tag name="ARTICULATE_LOCK_SLIDE" val="0"/>
  <p:tag name="AUDIO_IMPORT" val="C:\SAMP_01_Overview - podcast\MP3\06.mp3"/>
  <p:tag name="AUDIO_ID" val="338"/>
  <p:tag name="ELAPSEDTIME" val="29.887"/>
  <p:tag name="TIMELINE" val="5.63/11.08/19.85/25.16"/>
  <p:tag name="ARTICULATE_SLIDE_NAV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OURCE_IMAGE" val="C:\DOCUME~1\msingh\LOCALS~1\Temp\articulate\presenter\imgtemp\RFj1dKn8_files\slide0001_image001.png"/>
  <p:tag name="ARTICULATE_PUBLISH_MOD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OtoCFMTF_files\slide0001_image001.p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vh863XE7_files\slide0001_image001.p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heme/theme1.xml><?xml version="1.0" encoding="utf-8"?>
<a:theme xmlns:a="http://schemas.openxmlformats.org/drawingml/2006/main" name="GC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C theme" id="{67E4DA3B-6574-4714-88AB-075E7ECD1783}" vid="{1C3F1086-2DB3-4AF0-9BBE-7A3B7DB7C7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 theme</Template>
  <TotalTime>28199</TotalTime>
  <Words>2476</Words>
  <Application>Microsoft Office PowerPoint</Application>
  <PresentationFormat>Widescreen</PresentationFormat>
  <Paragraphs>455</Paragraphs>
  <Slides>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Calibri Light</vt:lpstr>
      <vt:lpstr>Courier New</vt:lpstr>
      <vt:lpstr>LucidaGrande</vt:lpstr>
      <vt:lpstr>Times New Roman</vt:lpstr>
      <vt:lpstr>GC theme</vt:lpstr>
      <vt:lpstr>Next Generation Sequencing</vt:lpstr>
      <vt:lpstr>PowerPoint Presentation</vt:lpstr>
      <vt:lpstr>PowerPoint Presentation</vt:lpstr>
      <vt:lpstr>PowerPoint Presentation</vt:lpstr>
      <vt:lpstr>Our Team</vt:lpstr>
      <vt:lpstr>PowerPoint Presentation</vt:lpstr>
      <vt:lpstr>Sequencing: a history</vt:lpstr>
      <vt:lpstr>Landmarks in DNA sequencing</vt:lpstr>
      <vt:lpstr>PowerPoint Presentation</vt:lpstr>
      <vt:lpstr>Landmarks in DNA sequencing</vt:lpstr>
      <vt:lpstr>Landmarks in DNA sequencing</vt:lpstr>
      <vt:lpstr>PowerPoint Presentation</vt:lpstr>
      <vt:lpstr>DNA Sequencing – the next generation</vt:lpstr>
      <vt:lpstr>Different technologies </vt:lpstr>
      <vt:lpstr>Sequencing workflows</vt:lpstr>
      <vt:lpstr>NGS workflow</vt:lpstr>
      <vt:lpstr>NGS Library Prep</vt:lpstr>
      <vt:lpstr>NGS Library Prep</vt:lpstr>
      <vt:lpstr>NGS Library Prep</vt:lpstr>
      <vt:lpstr>NGS Library prep</vt:lpstr>
      <vt:lpstr>NGS Library prep</vt:lpstr>
      <vt:lpstr>NGS Library prep</vt:lpstr>
      <vt:lpstr>NGS Library Prep</vt:lpstr>
      <vt:lpstr>NGS Library Prep</vt:lpstr>
      <vt:lpstr>NGS Library Prep</vt:lpstr>
      <vt:lpstr>NGS Library Prep</vt:lpstr>
      <vt:lpstr>LexoGen QuantSeq (RNA)</vt:lpstr>
      <vt:lpstr>NGS Library Prep</vt:lpstr>
      <vt:lpstr>NGS Library Prep</vt:lpstr>
      <vt:lpstr>NGS Library Prep</vt:lpstr>
      <vt:lpstr>NGS Library Prep</vt:lpstr>
      <vt:lpstr>NGS Enrichment</vt:lpstr>
      <vt:lpstr>What do I chose? Long read, short read,…</vt:lpstr>
      <vt:lpstr>Illumina sequencing</vt:lpstr>
      <vt:lpstr>Illumina (solexa) sequencing</vt:lpstr>
      <vt:lpstr>Illumina flowcells</vt:lpstr>
      <vt:lpstr>NGS Library Prep</vt:lpstr>
      <vt:lpstr>NGS Illumina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Illumina Sequencing</vt:lpstr>
      <vt:lpstr>NGS Illumina Sequencing</vt:lpstr>
      <vt:lpstr>NGS Illumina Sequencing</vt:lpstr>
      <vt:lpstr>NGS Illumina Sequencing</vt:lpstr>
      <vt:lpstr>NGS Illumina Sequencing</vt:lpstr>
      <vt:lpstr>Illumina sequencing QC</vt:lpstr>
      <vt:lpstr>Quality Control</vt:lpstr>
      <vt:lpstr>Q30 by cycle</vt:lpstr>
      <vt:lpstr>NGS Illumina Sequencing</vt:lpstr>
      <vt:lpstr>Optimal loading </vt:lpstr>
      <vt:lpstr>Duplicates</vt:lpstr>
      <vt:lpstr>Common loss in Illumina</vt:lpstr>
      <vt:lpstr>Metrics Picard – coverage technical target </vt:lpstr>
      <vt:lpstr>Metrics Picard – uniformity</vt:lpstr>
      <vt:lpstr>Metrics Picard – Excluded bases</vt:lpstr>
      <vt:lpstr>IGV screenshot of part of TRDN (chr6:123,247,689-123,284,977) </vt:lpstr>
      <vt:lpstr>Nanopore sequencing</vt:lpstr>
      <vt:lpstr>Oxford Nanopore sequencing</vt:lpstr>
      <vt:lpstr>PowerPoint Presentation</vt:lpstr>
      <vt:lpstr>From squiggles to sequencing</vt:lpstr>
      <vt:lpstr>Run QC on Nanopore</vt:lpstr>
      <vt:lpstr>Translocation speed and pore status</vt:lpstr>
      <vt:lpstr>Run QC on Nanopore</vt:lpstr>
      <vt:lpstr>SMRT Sequencing</vt:lpstr>
      <vt:lpstr>SMRT® Technology</vt:lpstr>
      <vt:lpstr>Template preparation</vt:lpstr>
      <vt:lpstr>Universal SMRTbell™ Template</vt:lpstr>
      <vt:lpstr>SMRT® Sequencing Accuracy</vt:lpstr>
      <vt:lpstr>Benefits of SMRT® Sequencing</vt:lpstr>
      <vt:lpstr>MGI and Aviti Element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NGS Bioinfromatics: Overview NGS Technology</dc:title>
  <dc:creator>Jeroen Van Houdt</dc:creator>
  <cp:lastModifiedBy>Wouter Bossuyt</cp:lastModifiedBy>
  <cp:revision>269</cp:revision>
  <cp:lastPrinted>2019-10-11T07:09:32Z</cp:lastPrinted>
  <dcterms:created xsi:type="dcterms:W3CDTF">2017-10-04T10:51:29Z</dcterms:created>
  <dcterms:modified xsi:type="dcterms:W3CDTF">2023-10-25T06:54:55Z</dcterms:modified>
</cp:coreProperties>
</file>